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5"/>
  </p:notesMasterIdLst>
  <p:sldIdLst>
    <p:sldId id="263" r:id="rId3"/>
    <p:sldId id="259" r:id="rId4"/>
    <p:sldId id="260" r:id="rId5"/>
    <p:sldId id="261" r:id="rId6"/>
    <p:sldId id="258" r:id="rId7"/>
    <p:sldId id="264" r:id="rId8"/>
    <p:sldId id="265" r:id="rId9"/>
    <p:sldId id="266" r:id="rId10"/>
    <p:sldId id="267" r:id="rId11"/>
    <p:sldId id="269" r:id="rId12"/>
    <p:sldId id="268" r:id="rId13"/>
    <p:sldId id="270" r:id="rId14"/>
    <p:sldId id="271" r:id="rId15"/>
    <p:sldId id="272" r:id="rId16"/>
    <p:sldId id="279" r:id="rId17"/>
    <p:sldId id="277" r:id="rId18"/>
    <p:sldId id="278" r:id="rId19"/>
    <p:sldId id="275" r:id="rId20"/>
    <p:sldId id="273" r:id="rId21"/>
    <p:sldId id="276" r:id="rId22"/>
    <p:sldId id="280" r:id="rId23"/>
    <p:sldId id="274"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1277"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22AFAF-D893-4E0E-AF4F-687CB408887E}" type="datetimeFigureOut">
              <a:rPr lang="en-ZA" smtClean="0"/>
              <a:t>2014/10/03</a:t>
            </a:fld>
            <a:endParaRPr lang="en-ZA"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555967F-26C0-4596-8D5F-CCFF372D48C4}" type="slidenum">
              <a:rPr lang="en-ZA" smtClean="0"/>
              <a:t>‹#›</a:t>
            </a:fld>
            <a:endParaRPr lang="en-ZA" dirty="0"/>
          </a:p>
        </p:txBody>
      </p:sp>
    </p:spTree>
    <p:extLst>
      <p:ext uri="{BB962C8B-B14F-4D97-AF65-F5344CB8AC3E}">
        <p14:creationId xmlns:p14="http://schemas.microsoft.com/office/powerpoint/2010/main" val="42549518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xfrm>
            <a:off x="1143000" y="685800"/>
            <a:ext cx="4572000" cy="3429000"/>
          </a:xfrm>
          <a:ln/>
        </p:spPr>
      </p:sp>
      <p:sp>
        <p:nvSpPr>
          <p:cNvPr id="21507" name="Rectangle 3"/>
          <p:cNvSpPr>
            <a:spLocks noGrp="1" noChangeArrowheads="1"/>
          </p:cNvSpPr>
          <p:nvPr>
            <p:ph type="body" idx="1"/>
          </p:nvPr>
        </p:nvSpPr>
        <p:spPr>
          <a:noFill/>
          <a:ln/>
        </p:spPr>
        <p:txBody>
          <a:bodyPr/>
          <a:lstStyle/>
          <a:p>
            <a:pPr eaLnBrk="1" hangingPunct="1"/>
            <a:endParaRPr lang="en-US" dirty="0" smtClean="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9"/>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64"/>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defRPr/>
            </a:pPr>
            <a:fld id="{1501F788-5A06-4FA3-8C4A-551554CAB441}" type="datetimeFigureOut">
              <a:rPr lang="en-US">
                <a:solidFill>
                  <a:prstClr val="black"/>
                </a:solidFill>
                <a:ea typeface="ＭＳ Ｐゴシック" pitchFamily="34" charset="-128"/>
              </a:rPr>
              <a:pPr defTabSz="457200" fontAlgn="base">
                <a:spcBef>
                  <a:spcPct val="0"/>
                </a:spcBef>
                <a:spcAft>
                  <a:spcPct val="0"/>
                </a:spcAft>
                <a:defRPr/>
              </a:pPr>
              <a:t>10/3/2014</a:t>
            </a:fld>
            <a:endParaRPr lang="en-US" dirty="0">
              <a:solidFill>
                <a:prstClr val="black"/>
              </a:solidFill>
              <a:ea typeface="ＭＳ Ｐゴシック" pitchFamily="34" charset="-128"/>
            </a:endParaRPr>
          </a:p>
        </p:txBody>
      </p:sp>
      <p:sp>
        <p:nvSpPr>
          <p:cNvPr id="5" name="Footer Placeholder 4"/>
          <p:cNvSpPr>
            <a:spLocks noGrp="1"/>
          </p:cNvSpPr>
          <p:nvPr>
            <p:ph type="ftr" sz="quarter" idx="11"/>
          </p:nvPr>
        </p:nvSpPr>
        <p:spPr>
          <a:xfrm>
            <a:off x="3124200" y="6356364"/>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dirty="0">
              <a:solidFill>
                <a:prstClr val="black"/>
              </a:solidFill>
            </a:endParaRPr>
          </a:p>
        </p:txBody>
      </p:sp>
      <p:sp>
        <p:nvSpPr>
          <p:cNvPr id="6" name="Slide Number Placeholder 5"/>
          <p:cNvSpPr>
            <a:spLocks noGrp="1"/>
          </p:cNvSpPr>
          <p:nvPr>
            <p:ph type="sldNum" sz="quarter" idx="12"/>
          </p:nvPr>
        </p:nvSpPr>
        <p:spPr>
          <a:xfrm>
            <a:off x="6553200" y="6356364"/>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defRPr/>
            </a:pPr>
            <a:fld id="{ABE052E2-2A69-4D8B-9835-F47745F9FB87}" type="slidenum">
              <a:rPr lang="en-US">
                <a:solidFill>
                  <a:prstClr val="black"/>
                </a:solidFill>
                <a:ea typeface="ＭＳ Ｐゴシック" pitchFamily="34" charset="-128"/>
              </a:rPr>
              <a:pPr defTabSz="457200" fontAlgn="base">
                <a:spcBef>
                  <a:spcPct val="0"/>
                </a:spcBef>
                <a:spcAft>
                  <a:spcPct val="0"/>
                </a:spcAft>
                <a:defRPr/>
              </a:pPr>
              <a:t>‹#›</a:t>
            </a:fld>
            <a:endParaRPr lang="en-US" dirty="0">
              <a:solidFill>
                <a:prstClr val="black"/>
              </a:solidFill>
              <a:ea typeface="ＭＳ Ｐゴシック" pitchFamily="34" charset="-128"/>
            </a:endParaRPr>
          </a:p>
        </p:txBody>
      </p:sp>
    </p:spTree>
    <p:extLst>
      <p:ext uri="{BB962C8B-B14F-4D97-AF65-F5344CB8AC3E}">
        <p14:creationId xmlns:p14="http://schemas.microsoft.com/office/powerpoint/2010/main" val="39559878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6"/>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64"/>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defRPr/>
            </a:pPr>
            <a:fld id="{8D700285-6714-4A07-933C-BA01785B4004}" type="datetimeFigureOut">
              <a:rPr lang="en-US">
                <a:solidFill>
                  <a:prstClr val="black"/>
                </a:solidFill>
                <a:ea typeface="ＭＳ Ｐゴシック" pitchFamily="34" charset="-128"/>
              </a:rPr>
              <a:pPr defTabSz="457200" fontAlgn="base">
                <a:spcBef>
                  <a:spcPct val="0"/>
                </a:spcBef>
                <a:spcAft>
                  <a:spcPct val="0"/>
                </a:spcAft>
                <a:defRPr/>
              </a:pPr>
              <a:t>10/3/2014</a:t>
            </a:fld>
            <a:endParaRPr lang="en-US" dirty="0">
              <a:solidFill>
                <a:prstClr val="black"/>
              </a:solidFill>
              <a:ea typeface="ＭＳ Ｐゴシック" pitchFamily="34" charset="-128"/>
            </a:endParaRPr>
          </a:p>
        </p:txBody>
      </p:sp>
      <p:sp>
        <p:nvSpPr>
          <p:cNvPr id="5" name="Footer Placeholder 4"/>
          <p:cNvSpPr>
            <a:spLocks noGrp="1"/>
          </p:cNvSpPr>
          <p:nvPr>
            <p:ph type="ftr" sz="quarter" idx="11"/>
          </p:nvPr>
        </p:nvSpPr>
        <p:spPr>
          <a:xfrm>
            <a:off x="3124200" y="6356364"/>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dirty="0">
              <a:solidFill>
                <a:prstClr val="black"/>
              </a:solidFill>
            </a:endParaRPr>
          </a:p>
        </p:txBody>
      </p:sp>
      <p:sp>
        <p:nvSpPr>
          <p:cNvPr id="6" name="Slide Number Placeholder 5"/>
          <p:cNvSpPr>
            <a:spLocks noGrp="1"/>
          </p:cNvSpPr>
          <p:nvPr>
            <p:ph type="sldNum" sz="quarter" idx="12"/>
          </p:nvPr>
        </p:nvSpPr>
        <p:spPr>
          <a:xfrm>
            <a:off x="6553200" y="6356364"/>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defRPr/>
            </a:pPr>
            <a:fld id="{317A020B-A95D-4383-8E31-5F978AC5FBE2}" type="slidenum">
              <a:rPr lang="en-US">
                <a:solidFill>
                  <a:prstClr val="black"/>
                </a:solidFill>
                <a:ea typeface="ＭＳ Ｐゴシック" pitchFamily="34" charset="-128"/>
              </a:rPr>
              <a:pPr defTabSz="457200" fontAlgn="base">
                <a:spcBef>
                  <a:spcPct val="0"/>
                </a:spcBef>
                <a:spcAft>
                  <a:spcPct val="0"/>
                </a:spcAft>
                <a:defRPr/>
              </a:pPr>
              <a:t>‹#›</a:t>
            </a:fld>
            <a:endParaRPr lang="en-US" dirty="0">
              <a:solidFill>
                <a:prstClr val="black"/>
              </a:solidFill>
              <a:ea typeface="ＭＳ Ｐゴシック" pitchFamily="34" charset="-128"/>
            </a:endParaRPr>
          </a:p>
        </p:txBody>
      </p:sp>
    </p:spTree>
    <p:extLst>
      <p:ext uri="{BB962C8B-B14F-4D97-AF65-F5344CB8AC3E}">
        <p14:creationId xmlns:p14="http://schemas.microsoft.com/office/powerpoint/2010/main" val="30032193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2"/>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52"/>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64"/>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defRPr/>
            </a:pPr>
            <a:fld id="{18973EA0-B8FD-4BAB-8598-8DFF26AAA87B}" type="datetimeFigureOut">
              <a:rPr lang="en-US">
                <a:solidFill>
                  <a:prstClr val="black"/>
                </a:solidFill>
                <a:ea typeface="ＭＳ Ｐゴシック" pitchFamily="34" charset="-128"/>
              </a:rPr>
              <a:pPr defTabSz="457200" fontAlgn="base">
                <a:spcBef>
                  <a:spcPct val="0"/>
                </a:spcBef>
                <a:spcAft>
                  <a:spcPct val="0"/>
                </a:spcAft>
                <a:defRPr/>
              </a:pPr>
              <a:t>10/3/2014</a:t>
            </a:fld>
            <a:endParaRPr lang="en-US" dirty="0">
              <a:solidFill>
                <a:prstClr val="black"/>
              </a:solidFill>
              <a:ea typeface="ＭＳ Ｐゴシック" pitchFamily="34" charset="-128"/>
            </a:endParaRPr>
          </a:p>
        </p:txBody>
      </p:sp>
      <p:sp>
        <p:nvSpPr>
          <p:cNvPr id="5" name="Footer Placeholder 4"/>
          <p:cNvSpPr>
            <a:spLocks noGrp="1"/>
          </p:cNvSpPr>
          <p:nvPr>
            <p:ph type="ftr" sz="quarter" idx="11"/>
          </p:nvPr>
        </p:nvSpPr>
        <p:spPr>
          <a:xfrm>
            <a:off x="3124200" y="6356364"/>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dirty="0">
              <a:solidFill>
                <a:prstClr val="black"/>
              </a:solidFill>
            </a:endParaRPr>
          </a:p>
        </p:txBody>
      </p:sp>
      <p:sp>
        <p:nvSpPr>
          <p:cNvPr id="6" name="Slide Number Placeholder 5"/>
          <p:cNvSpPr>
            <a:spLocks noGrp="1"/>
          </p:cNvSpPr>
          <p:nvPr>
            <p:ph type="sldNum" sz="quarter" idx="12"/>
          </p:nvPr>
        </p:nvSpPr>
        <p:spPr>
          <a:xfrm>
            <a:off x="6553200" y="6356364"/>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defRPr/>
            </a:pPr>
            <a:fld id="{188FB526-F7E8-4246-AAA1-F22AD1622311}" type="slidenum">
              <a:rPr lang="en-US">
                <a:solidFill>
                  <a:prstClr val="black"/>
                </a:solidFill>
                <a:ea typeface="ＭＳ Ｐゴシック" pitchFamily="34" charset="-128"/>
              </a:rPr>
              <a:pPr defTabSz="457200" fontAlgn="base">
                <a:spcBef>
                  <a:spcPct val="0"/>
                </a:spcBef>
                <a:spcAft>
                  <a:spcPct val="0"/>
                </a:spcAft>
                <a:defRPr/>
              </a:pPr>
              <a:t>‹#›</a:t>
            </a:fld>
            <a:endParaRPr lang="en-US" dirty="0">
              <a:solidFill>
                <a:prstClr val="black"/>
              </a:solidFill>
              <a:ea typeface="ＭＳ Ｐゴシック" pitchFamily="34" charset="-128"/>
            </a:endParaRPr>
          </a:p>
        </p:txBody>
      </p:sp>
    </p:spTree>
    <p:extLst>
      <p:ext uri="{BB962C8B-B14F-4D97-AF65-F5344CB8AC3E}">
        <p14:creationId xmlns:p14="http://schemas.microsoft.com/office/powerpoint/2010/main" val="38678663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defRPr/>
            </a:pPr>
            <a:fld id="{1501F788-5A06-4FA3-8C4A-551554CAB441}" type="datetimeFigureOut">
              <a:rPr lang="en-US">
                <a:solidFill>
                  <a:prstClr val="black"/>
                </a:solidFill>
                <a:ea typeface="ＭＳ Ｐゴシック" pitchFamily="34" charset="-128"/>
              </a:rPr>
              <a:pPr defTabSz="457200" fontAlgn="base">
                <a:spcBef>
                  <a:spcPct val="0"/>
                </a:spcBef>
                <a:spcAft>
                  <a:spcPct val="0"/>
                </a:spcAft>
                <a:defRPr/>
              </a:pPr>
              <a:t>10/3/2014</a:t>
            </a:fld>
            <a:endParaRPr lang="en-US" dirty="0">
              <a:solidFill>
                <a:prstClr val="black"/>
              </a:solidFill>
              <a:ea typeface="ＭＳ Ｐゴシック" pitchFamily="34" charset="-128"/>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dirty="0">
              <a:solidFill>
                <a:prstClr val="black"/>
              </a:solidFill>
            </a:endParaRPr>
          </a:p>
        </p:txBody>
      </p:sp>
      <p:sp>
        <p:nvSpPr>
          <p:cNvPr id="6" name="Slide Number Placeholder 5"/>
          <p:cNvSpPr>
            <a:spLocks noGrp="1"/>
          </p:cNvSpPr>
          <p:nvPr>
            <p:ph type="sldNum" sz="quarter" idx="12"/>
          </p:nvPr>
        </p:nvSpPr>
        <p:spPr>
          <a:xfrm>
            <a:off x="6553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defRPr/>
            </a:pPr>
            <a:fld id="{ABE052E2-2A69-4D8B-9835-F47745F9FB87}" type="slidenum">
              <a:rPr lang="en-US">
                <a:solidFill>
                  <a:prstClr val="black"/>
                </a:solidFill>
                <a:ea typeface="ＭＳ Ｐゴシック" pitchFamily="34" charset="-128"/>
              </a:rPr>
              <a:pPr defTabSz="457200" fontAlgn="base">
                <a:spcBef>
                  <a:spcPct val="0"/>
                </a:spcBef>
                <a:spcAft>
                  <a:spcPct val="0"/>
                </a:spcAft>
                <a:defRPr/>
              </a:pPr>
              <a:t>‹#›</a:t>
            </a:fld>
            <a:endParaRPr lang="en-US" dirty="0">
              <a:solidFill>
                <a:prstClr val="black"/>
              </a:solidFill>
              <a:ea typeface="ＭＳ Ｐゴシック" pitchFamily="34" charset="-128"/>
            </a:endParaRPr>
          </a:p>
        </p:txBody>
      </p:sp>
    </p:spTree>
    <p:extLst>
      <p:ext uri="{BB962C8B-B14F-4D97-AF65-F5344CB8AC3E}">
        <p14:creationId xmlns:p14="http://schemas.microsoft.com/office/powerpoint/2010/main" val="30995898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2"/>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defRPr/>
            </a:pPr>
            <a:fld id="{FB9FF875-12E2-4CE1-B398-60F254D4E860}" type="datetimeFigureOut">
              <a:rPr lang="en-US">
                <a:solidFill>
                  <a:prstClr val="black"/>
                </a:solidFill>
                <a:ea typeface="ＭＳ Ｐゴシック" pitchFamily="34" charset="-128"/>
              </a:rPr>
              <a:pPr defTabSz="457200" fontAlgn="base">
                <a:spcBef>
                  <a:spcPct val="0"/>
                </a:spcBef>
                <a:spcAft>
                  <a:spcPct val="0"/>
                </a:spcAft>
                <a:defRPr/>
              </a:pPr>
              <a:t>10/3/2014</a:t>
            </a:fld>
            <a:endParaRPr lang="en-US" dirty="0">
              <a:solidFill>
                <a:prstClr val="black"/>
              </a:solidFill>
              <a:ea typeface="ＭＳ Ｐゴシック" pitchFamily="34" charset="-128"/>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dirty="0">
              <a:solidFill>
                <a:prstClr val="black"/>
              </a:solidFill>
            </a:endParaRPr>
          </a:p>
        </p:txBody>
      </p:sp>
      <p:sp>
        <p:nvSpPr>
          <p:cNvPr id="6" name="Slide Number Placeholder 5"/>
          <p:cNvSpPr>
            <a:spLocks noGrp="1"/>
          </p:cNvSpPr>
          <p:nvPr>
            <p:ph type="sldNum" sz="quarter" idx="12"/>
          </p:nvPr>
        </p:nvSpPr>
        <p:spPr>
          <a:xfrm>
            <a:off x="6553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defRPr/>
            </a:pPr>
            <a:fld id="{917D583F-D44C-4348-922B-09BA9DFFEB6E}" type="slidenum">
              <a:rPr lang="en-US">
                <a:solidFill>
                  <a:prstClr val="black"/>
                </a:solidFill>
                <a:ea typeface="ＭＳ Ｐゴシック" pitchFamily="34" charset="-128"/>
              </a:rPr>
              <a:pPr defTabSz="457200" fontAlgn="base">
                <a:spcBef>
                  <a:spcPct val="0"/>
                </a:spcBef>
                <a:spcAft>
                  <a:spcPct val="0"/>
                </a:spcAft>
                <a:defRPr/>
              </a:pPr>
              <a:t>‹#›</a:t>
            </a:fld>
            <a:endParaRPr lang="en-US" dirty="0">
              <a:solidFill>
                <a:prstClr val="black"/>
              </a:solidFill>
              <a:ea typeface="ＭＳ Ｐゴシック" pitchFamily="34" charset="-128"/>
            </a:endParaRPr>
          </a:p>
        </p:txBody>
      </p:sp>
    </p:spTree>
    <p:extLst>
      <p:ext uri="{BB962C8B-B14F-4D97-AF65-F5344CB8AC3E}">
        <p14:creationId xmlns:p14="http://schemas.microsoft.com/office/powerpoint/2010/main" val="29969834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defRPr/>
            </a:pPr>
            <a:fld id="{55B10464-64B4-4275-BD09-389A27AAF8F3}" type="datetimeFigureOut">
              <a:rPr lang="en-US">
                <a:solidFill>
                  <a:prstClr val="black"/>
                </a:solidFill>
                <a:ea typeface="ＭＳ Ｐゴシック" pitchFamily="34" charset="-128"/>
              </a:rPr>
              <a:pPr defTabSz="457200" fontAlgn="base">
                <a:spcBef>
                  <a:spcPct val="0"/>
                </a:spcBef>
                <a:spcAft>
                  <a:spcPct val="0"/>
                </a:spcAft>
                <a:defRPr/>
              </a:pPr>
              <a:t>10/3/2014</a:t>
            </a:fld>
            <a:endParaRPr lang="en-US" dirty="0">
              <a:solidFill>
                <a:prstClr val="black"/>
              </a:solidFill>
              <a:ea typeface="ＭＳ Ｐゴシック" pitchFamily="34" charset="-128"/>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dirty="0">
              <a:solidFill>
                <a:prstClr val="black"/>
              </a:solidFill>
            </a:endParaRPr>
          </a:p>
        </p:txBody>
      </p:sp>
      <p:sp>
        <p:nvSpPr>
          <p:cNvPr id="6" name="Slide Number Placeholder 5"/>
          <p:cNvSpPr>
            <a:spLocks noGrp="1"/>
          </p:cNvSpPr>
          <p:nvPr>
            <p:ph type="sldNum" sz="quarter" idx="12"/>
          </p:nvPr>
        </p:nvSpPr>
        <p:spPr>
          <a:xfrm>
            <a:off x="6553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defRPr/>
            </a:pPr>
            <a:fld id="{1A08665E-C767-404C-BB14-B1CF675209BE}" type="slidenum">
              <a:rPr lang="en-US">
                <a:solidFill>
                  <a:prstClr val="black"/>
                </a:solidFill>
                <a:ea typeface="ＭＳ Ｐゴシック" pitchFamily="34" charset="-128"/>
              </a:rPr>
              <a:pPr defTabSz="457200" fontAlgn="base">
                <a:spcBef>
                  <a:spcPct val="0"/>
                </a:spcBef>
                <a:spcAft>
                  <a:spcPct val="0"/>
                </a:spcAft>
                <a:defRPr/>
              </a:pPr>
              <a:t>‹#›</a:t>
            </a:fld>
            <a:endParaRPr lang="en-US" dirty="0">
              <a:solidFill>
                <a:prstClr val="black"/>
              </a:solidFill>
              <a:ea typeface="ＭＳ Ｐゴシック" pitchFamily="34" charset="-128"/>
            </a:endParaRPr>
          </a:p>
        </p:txBody>
      </p:sp>
    </p:spTree>
    <p:extLst>
      <p:ext uri="{BB962C8B-B14F-4D97-AF65-F5344CB8AC3E}">
        <p14:creationId xmlns:p14="http://schemas.microsoft.com/office/powerpoint/2010/main" val="21819923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defRPr/>
            </a:pPr>
            <a:fld id="{DB503CF4-A079-4924-930B-CF8138CAE4E1}" type="datetimeFigureOut">
              <a:rPr lang="en-US">
                <a:solidFill>
                  <a:prstClr val="black"/>
                </a:solidFill>
                <a:ea typeface="ＭＳ Ｐゴシック" pitchFamily="34" charset="-128"/>
              </a:rPr>
              <a:pPr defTabSz="457200" fontAlgn="base">
                <a:spcBef>
                  <a:spcPct val="0"/>
                </a:spcBef>
                <a:spcAft>
                  <a:spcPct val="0"/>
                </a:spcAft>
                <a:defRPr/>
              </a:pPr>
              <a:t>10/3/2014</a:t>
            </a:fld>
            <a:endParaRPr lang="en-US" dirty="0">
              <a:solidFill>
                <a:prstClr val="black"/>
              </a:solidFill>
              <a:ea typeface="ＭＳ Ｐゴシック" pitchFamily="34" charset="-128"/>
            </a:endParaRPr>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dirty="0">
              <a:solidFill>
                <a:prstClr val="black"/>
              </a:solidFill>
            </a:endParaRPr>
          </a:p>
        </p:txBody>
      </p:sp>
      <p:sp>
        <p:nvSpPr>
          <p:cNvPr id="7" name="Slide Number Placeholder 6"/>
          <p:cNvSpPr>
            <a:spLocks noGrp="1"/>
          </p:cNvSpPr>
          <p:nvPr>
            <p:ph type="sldNum" sz="quarter" idx="12"/>
          </p:nvPr>
        </p:nvSpPr>
        <p:spPr>
          <a:xfrm>
            <a:off x="6553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defRPr/>
            </a:pPr>
            <a:fld id="{CFC67DE7-88DD-4833-A0F4-98E3CC2CC038}" type="slidenum">
              <a:rPr lang="en-US">
                <a:solidFill>
                  <a:prstClr val="black"/>
                </a:solidFill>
                <a:ea typeface="ＭＳ Ｐゴシック" pitchFamily="34" charset="-128"/>
              </a:rPr>
              <a:pPr defTabSz="457200" fontAlgn="base">
                <a:spcBef>
                  <a:spcPct val="0"/>
                </a:spcBef>
                <a:spcAft>
                  <a:spcPct val="0"/>
                </a:spcAft>
                <a:defRPr/>
              </a:pPr>
              <a:t>‹#›</a:t>
            </a:fld>
            <a:endParaRPr lang="en-US" dirty="0">
              <a:solidFill>
                <a:prstClr val="black"/>
              </a:solidFill>
              <a:ea typeface="ＭＳ Ｐゴシック" pitchFamily="34" charset="-128"/>
            </a:endParaRPr>
          </a:p>
        </p:txBody>
      </p:sp>
    </p:spTree>
    <p:extLst>
      <p:ext uri="{BB962C8B-B14F-4D97-AF65-F5344CB8AC3E}">
        <p14:creationId xmlns:p14="http://schemas.microsoft.com/office/powerpoint/2010/main" val="7144711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defRPr/>
            </a:pPr>
            <a:fld id="{0E589E0D-15D1-4288-A510-2DF62FF6090B}" type="datetimeFigureOut">
              <a:rPr lang="en-US">
                <a:solidFill>
                  <a:prstClr val="black"/>
                </a:solidFill>
                <a:ea typeface="ＭＳ Ｐゴシック" pitchFamily="34" charset="-128"/>
              </a:rPr>
              <a:pPr defTabSz="457200" fontAlgn="base">
                <a:spcBef>
                  <a:spcPct val="0"/>
                </a:spcBef>
                <a:spcAft>
                  <a:spcPct val="0"/>
                </a:spcAft>
                <a:defRPr/>
              </a:pPr>
              <a:t>10/3/2014</a:t>
            </a:fld>
            <a:endParaRPr lang="en-US" dirty="0">
              <a:solidFill>
                <a:prstClr val="black"/>
              </a:solidFill>
              <a:ea typeface="ＭＳ Ｐゴシック" pitchFamily="34" charset="-128"/>
            </a:endParaRPr>
          </a:p>
        </p:txBody>
      </p:sp>
      <p:sp>
        <p:nvSpPr>
          <p:cNvPr id="8" name="Footer Placeholder 7"/>
          <p:cNvSpPr>
            <a:spLocks noGrp="1"/>
          </p:cNvSpPr>
          <p:nvPr>
            <p:ph type="ftr" sz="quarter" idx="11"/>
          </p:nvPr>
        </p:nvSpPr>
        <p:spPr>
          <a:xfrm>
            <a:off x="3124200" y="6356352"/>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dirty="0">
              <a:solidFill>
                <a:prstClr val="black"/>
              </a:solidFill>
            </a:endParaRPr>
          </a:p>
        </p:txBody>
      </p:sp>
      <p:sp>
        <p:nvSpPr>
          <p:cNvPr id="9" name="Slide Number Placeholder 8"/>
          <p:cNvSpPr>
            <a:spLocks noGrp="1"/>
          </p:cNvSpPr>
          <p:nvPr>
            <p:ph type="sldNum" sz="quarter" idx="12"/>
          </p:nvPr>
        </p:nvSpPr>
        <p:spPr>
          <a:xfrm>
            <a:off x="6553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defRPr/>
            </a:pPr>
            <a:fld id="{514F89D1-F6BF-4ED0-B609-336E1DDC1260}" type="slidenum">
              <a:rPr lang="en-US">
                <a:solidFill>
                  <a:prstClr val="black"/>
                </a:solidFill>
                <a:ea typeface="ＭＳ Ｐゴシック" pitchFamily="34" charset="-128"/>
              </a:rPr>
              <a:pPr defTabSz="457200" fontAlgn="base">
                <a:spcBef>
                  <a:spcPct val="0"/>
                </a:spcBef>
                <a:spcAft>
                  <a:spcPct val="0"/>
                </a:spcAft>
                <a:defRPr/>
              </a:pPr>
              <a:t>‹#›</a:t>
            </a:fld>
            <a:endParaRPr lang="en-US" dirty="0">
              <a:solidFill>
                <a:prstClr val="black"/>
              </a:solidFill>
              <a:ea typeface="ＭＳ Ｐゴシック" pitchFamily="34" charset="-128"/>
            </a:endParaRPr>
          </a:p>
        </p:txBody>
      </p:sp>
    </p:spTree>
    <p:extLst>
      <p:ext uri="{BB962C8B-B14F-4D97-AF65-F5344CB8AC3E}">
        <p14:creationId xmlns:p14="http://schemas.microsoft.com/office/powerpoint/2010/main" val="27682866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defRPr/>
            </a:pPr>
            <a:fld id="{1394C392-1B63-49F7-9AC5-91C23001C40A}" type="datetimeFigureOut">
              <a:rPr lang="en-US">
                <a:solidFill>
                  <a:prstClr val="black"/>
                </a:solidFill>
                <a:ea typeface="ＭＳ Ｐゴシック" pitchFamily="34" charset="-128"/>
              </a:rPr>
              <a:pPr defTabSz="457200" fontAlgn="base">
                <a:spcBef>
                  <a:spcPct val="0"/>
                </a:spcBef>
                <a:spcAft>
                  <a:spcPct val="0"/>
                </a:spcAft>
                <a:defRPr/>
              </a:pPr>
              <a:t>10/3/2014</a:t>
            </a:fld>
            <a:endParaRPr lang="en-US" dirty="0">
              <a:solidFill>
                <a:prstClr val="black"/>
              </a:solidFill>
              <a:ea typeface="ＭＳ Ｐゴシック" pitchFamily="34" charset="-128"/>
            </a:endParaRPr>
          </a:p>
        </p:txBody>
      </p:sp>
      <p:sp>
        <p:nvSpPr>
          <p:cNvPr id="4" name="Footer Placeholder 3"/>
          <p:cNvSpPr>
            <a:spLocks noGrp="1"/>
          </p:cNvSpPr>
          <p:nvPr>
            <p:ph type="ftr" sz="quarter" idx="11"/>
          </p:nvPr>
        </p:nvSpPr>
        <p:spPr>
          <a:xfrm>
            <a:off x="3124200" y="6356352"/>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dirty="0">
              <a:solidFill>
                <a:prstClr val="black"/>
              </a:solidFill>
            </a:endParaRPr>
          </a:p>
        </p:txBody>
      </p:sp>
      <p:sp>
        <p:nvSpPr>
          <p:cNvPr id="5" name="Slide Number Placeholder 4"/>
          <p:cNvSpPr>
            <a:spLocks noGrp="1"/>
          </p:cNvSpPr>
          <p:nvPr>
            <p:ph type="sldNum" sz="quarter" idx="12"/>
          </p:nvPr>
        </p:nvSpPr>
        <p:spPr>
          <a:xfrm>
            <a:off x="6553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defRPr/>
            </a:pPr>
            <a:fld id="{6D088070-0C7A-42D7-8BD0-8299A63D412C}" type="slidenum">
              <a:rPr lang="en-US">
                <a:solidFill>
                  <a:prstClr val="black"/>
                </a:solidFill>
                <a:ea typeface="ＭＳ Ｐゴシック" pitchFamily="34" charset="-128"/>
              </a:rPr>
              <a:pPr defTabSz="457200" fontAlgn="base">
                <a:spcBef>
                  <a:spcPct val="0"/>
                </a:spcBef>
                <a:spcAft>
                  <a:spcPct val="0"/>
                </a:spcAft>
                <a:defRPr/>
              </a:pPr>
              <a:t>‹#›</a:t>
            </a:fld>
            <a:endParaRPr lang="en-US" dirty="0">
              <a:solidFill>
                <a:prstClr val="black"/>
              </a:solidFill>
              <a:ea typeface="ＭＳ Ｐゴシック" pitchFamily="34" charset="-128"/>
            </a:endParaRPr>
          </a:p>
        </p:txBody>
      </p:sp>
    </p:spTree>
    <p:extLst>
      <p:ext uri="{BB962C8B-B14F-4D97-AF65-F5344CB8AC3E}">
        <p14:creationId xmlns:p14="http://schemas.microsoft.com/office/powerpoint/2010/main" val="29149353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defRPr/>
            </a:pPr>
            <a:fld id="{9AD7922B-96B4-4A4A-ADA3-207E1785924F}" type="datetimeFigureOut">
              <a:rPr lang="en-US">
                <a:solidFill>
                  <a:prstClr val="black"/>
                </a:solidFill>
                <a:ea typeface="ＭＳ Ｐゴシック" pitchFamily="34" charset="-128"/>
              </a:rPr>
              <a:pPr defTabSz="457200" fontAlgn="base">
                <a:spcBef>
                  <a:spcPct val="0"/>
                </a:spcBef>
                <a:spcAft>
                  <a:spcPct val="0"/>
                </a:spcAft>
                <a:defRPr/>
              </a:pPr>
              <a:t>10/3/2014</a:t>
            </a:fld>
            <a:endParaRPr lang="en-US" dirty="0">
              <a:solidFill>
                <a:prstClr val="black"/>
              </a:solidFill>
              <a:ea typeface="ＭＳ Ｐゴシック" pitchFamily="34" charset="-128"/>
            </a:endParaRPr>
          </a:p>
        </p:txBody>
      </p:sp>
      <p:sp>
        <p:nvSpPr>
          <p:cNvPr id="3" name="Footer Placeholder 2"/>
          <p:cNvSpPr>
            <a:spLocks noGrp="1"/>
          </p:cNvSpPr>
          <p:nvPr>
            <p:ph type="ftr" sz="quarter" idx="11"/>
          </p:nvPr>
        </p:nvSpPr>
        <p:spPr>
          <a:xfrm>
            <a:off x="3124200" y="6356352"/>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dirty="0">
              <a:solidFill>
                <a:prstClr val="black"/>
              </a:solidFill>
            </a:endParaRPr>
          </a:p>
        </p:txBody>
      </p:sp>
      <p:sp>
        <p:nvSpPr>
          <p:cNvPr id="4" name="Slide Number Placeholder 3"/>
          <p:cNvSpPr>
            <a:spLocks noGrp="1"/>
          </p:cNvSpPr>
          <p:nvPr>
            <p:ph type="sldNum" sz="quarter" idx="12"/>
          </p:nvPr>
        </p:nvSpPr>
        <p:spPr>
          <a:xfrm>
            <a:off x="6553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defRPr/>
            </a:pPr>
            <a:fld id="{452B0283-3BC4-42AC-B52D-ACD7960D384B}" type="slidenum">
              <a:rPr lang="en-US">
                <a:solidFill>
                  <a:prstClr val="black"/>
                </a:solidFill>
                <a:ea typeface="ＭＳ Ｐゴシック" pitchFamily="34" charset="-128"/>
              </a:rPr>
              <a:pPr defTabSz="457200" fontAlgn="base">
                <a:spcBef>
                  <a:spcPct val="0"/>
                </a:spcBef>
                <a:spcAft>
                  <a:spcPct val="0"/>
                </a:spcAft>
                <a:defRPr/>
              </a:pPr>
              <a:t>‹#›</a:t>
            </a:fld>
            <a:endParaRPr lang="en-US" dirty="0">
              <a:solidFill>
                <a:prstClr val="black"/>
              </a:solidFill>
              <a:ea typeface="ＭＳ Ｐゴシック" pitchFamily="34" charset="-128"/>
            </a:endParaRPr>
          </a:p>
        </p:txBody>
      </p:sp>
    </p:spTree>
    <p:extLst>
      <p:ext uri="{BB962C8B-B14F-4D97-AF65-F5344CB8AC3E}">
        <p14:creationId xmlns:p14="http://schemas.microsoft.com/office/powerpoint/2010/main" val="5611876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defRPr/>
            </a:pPr>
            <a:fld id="{863F30C7-B862-44D0-A8E6-C4E897788BA0}" type="datetimeFigureOut">
              <a:rPr lang="en-US">
                <a:solidFill>
                  <a:prstClr val="black"/>
                </a:solidFill>
                <a:ea typeface="ＭＳ Ｐゴシック" pitchFamily="34" charset="-128"/>
              </a:rPr>
              <a:pPr defTabSz="457200" fontAlgn="base">
                <a:spcBef>
                  <a:spcPct val="0"/>
                </a:spcBef>
                <a:spcAft>
                  <a:spcPct val="0"/>
                </a:spcAft>
                <a:defRPr/>
              </a:pPr>
              <a:t>10/3/2014</a:t>
            </a:fld>
            <a:endParaRPr lang="en-US" dirty="0">
              <a:solidFill>
                <a:prstClr val="black"/>
              </a:solidFill>
              <a:ea typeface="ＭＳ Ｐゴシック" pitchFamily="34" charset="-128"/>
            </a:endParaRPr>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dirty="0">
              <a:solidFill>
                <a:prstClr val="black"/>
              </a:solidFill>
            </a:endParaRPr>
          </a:p>
        </p:txBody>
      </p:sp>
      <p:sp>
        <p:nvSpPr>
          <p:cNvPr id="7" name="Slide Number Placeholder 6"/>
          <p:cNvSpPr>
            <a:spLocks noGrp="1"/>
          </p:cNvSpPr>
          <p:nvPr>
            <p:ph type="sldNum" sz="quarter" idx="12"/>
          </p:nvPr>
        </p:nvSpPr>
        <p:spPr>
          <a:xfrm>
            <a:off x="6553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defRPr/>
            </a:pPr>
            <a:fld id="{B14762A1-A4F9-44EE-A944-861C546EC9AE}" type="slidenum">
              <a:rPr lang="en-US">
                <a:solidFill>
                  <a:prstClr val="black"/>
                </a:solidFill>
                <a:ea typeface="ＭＳ Ｐゴシック" pitchFamily="34" charset="-128"/>
              </a:rPr>
              <a:pPr defTabSz="457200" fontAlgn="base">
                <a:spcBef>
                  <a:spcPct val="0"/>
                </a:spcBef>
                <a:spcAft>
                  <a:spcPct val="0"/>
                </a:spcAft>
                <a:defRPr/>
              </a:pPr>
              <a:t>‹#›</a:t>
            </a:fld>
            <a:endParaRPr lang="en-US" dirty="0">
              <a:solidFill>
                <a:prstClr val="black"/>
              </a:solidFill>
              <a:ea typeface="ＭＳ Ｐゴシック" pitchFamily="34" charset="-128"/>
            </a:endParaRPr>
          </a:p>
        </p:txBody>
      </p:sp>
    </p:spTree>
    <p:extLst>
      <p:ext uri="{BB962C8B-B14F-4D97-AF65-F5344CB8AC3E}">
        <p14:creationId xmlns:p14="http://schemas.microsoft.com/office/powerpoint/2010/main" val="309813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6"/>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64"/>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defRPr/>
            </a:pPr>
            <a:fld id="{FB9FF875-12E2-4CE1-B398-60F254D4E860}" type="datetimeFigureOut">
              <a:rPr lang="en-US">
                <a:solidFill>
                  <a:prstClr val="black"/>
                </a:solidFill>
                <a:ea typeface="ＭＳ Ｐゴシック" pitchFamily="34" charset="-128"/>
              </a:rPr>
              <a:pPr defTabSz="457200" fontAlgn="base">
                <a:spcBef>
                  <a:spcPct val="0"/>
                </a:spcBef>
                <a:spcAft>
                  <a:spcPct val="0"/>
                </a:spcAft>
                <a:defRPr/>
              </a:pPr>
              <a:t>10/3/2014</a:t>
            </a:fld>
            <a:endParaRPr lang="en-US" dirty="0">
              <a:solidFill>
                <a:prstClr val="black"/>
              </a:solidFill>
              <a:ea typeface="ＭＳ Ｐゴシック" pitchFamily="34" charset="-128"/>
            </a:endParaRPr>
          </a:p>
        </p:txBody>
      </p:sp>
      <p:sp>
        <p:nvSpPr>
          <p:cNvPr id="5" name="Footer Placeholder 4"/>
          <p:cNvSpPr>
            <a:spLocks noGrp="1"/>
          </p:cNvSpPr>
          <p:nvPr>
            <p:ph type="ftr" sz="quarter" idx="11"/>
          </p:nvPr>
        </p:nvSpPr>
        <p:spPr>
          <a:xfrm>
            <a:off x="3124200" y="6356364"/>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dirty="0">
              <a:solidFill>
                <a:prstClr val="black"/>
              </a:solidFill>
            </a:endParaRPr>
          </a:p>
        </p:txBody>
      </p:sp>
      <p:sp>
        <p:nvSpPr>
          <p:cNvPr id="6" name="Slide Number Placeholder 5"/>
          <p:cNvSpPr>
            <a:spLocks noGrp="1"/>
          </p:cNvSpPr>
          <p:nvPr>
            <p:ph type="sldNum" sz="quarter" idx="12"/>
          </p:nvPr>
        </p:nvSpPr>
        <p:spPr>
          <a:xfrm>
            <a:off x="6553200" y="6356364"/>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defRPr/>
            </a:pPr>
            <a:fld id="{917D583F-D44C-4348-922B-09BA9DFFEB6E}" type="slidenum">
              <a:rPr lang="en-US">
                <a:solidFill>
                  <a:prstClr val="black"/>
                </a:solidFill>
                <a:ea typeface="ＭＳ Ｐゴシック" pitchFamily="34" charset="-128"/>
              </a:rPr>
              <a:pPr defTabSz="457200" fontAlgn="base">
                <a:spcBef>
                  <a:spcPct val="0"/>
                </a:spcBef>
                <a:spcAft>
                  <a:spcPct val="0"/>
                </a:spcAft>
                <a:defRPr/>
              </a:pPr>
              <a:t>‹#›</a:t>
            </a:fld>
            <a:endParaRPr lang="en-US" dirty="0">
              <a:solidFill>
                <a:prstClr val="black"/>
              </a:solidFill>
              <a:ea typeface="ＭＳ Ｐゴシック" pitchFamily="34" charset="-128"/>
            </a:endParaRPr>
          </a:p>
        </p:txBody>
      </p:sp>
    </p:spTree>
    <p:extLst>
      <p:ext uri="{BB962C8B-B14F-4D97-AF65-F5344CB8AC3E}">
        <p14:creationId xmlns:p14="http://schemas.microsoft.com/office/powerpoint/2010/main" val="11476572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defRPr/>
            </a:pPr>
            <a:fld id="{1776808D-E26B-4A3E-88A9-C74FBD5EA990}" type="datetimeFigureOut">
              <a:rPr lang="en-US">
                <a:solidFill>
                  <a:prstClr val="black"/>
                </a:solidFill>
                <a:ea typeface="ＭＳ Ｐゴシック" pitchFamily="34" charset="-128"/>
              </a:rPr>
              <a:pPr defTabSz="457200" fontAlgn="base">
                <a:spcBef>
                  <a:spcPct val="0"/>
                </a:spcBef>
                <a:spcAft>
                  <a:spcPct val="0"/>
                </a:spcAft>
                <a:defRPr/>
              </a:pPr>
              <a:t>10/3/2014</a:t>
            </a:fld>
            <a:endParaRPr lang="en-US" dirty="0">
              <a:solidFill>
                <a:prstClr val="black"/>
              </a:solidFill>
              <a:ea typeface="ＭＳ Ｐゴシック" pitchFamily="34" charset="-128"/>
            </a:endParaRPr>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dirty="0">
              <a:solidFill>
                <a:prstClr val="black"/>
              </a:solidFill>
            </a:endParaRPr>
          </a:p>
        </p:txBody>
      </p:sp>
      <p:sp>
        <p:nvSpPr>
          <p:cNvPr id="7" name="Slide Number Placeholder 6"/>
          <p:cNvSpPr>
            <a:spLocks noGrp="1"/>
          </p:cNvSpPr>
          <p:nvPr>
            <p:ph type="sldNum" sz="quarter" idx="12"/>
          </p:nvPr>
        </p:nvSpPr>
        <p:spPr>
          <a:xfrm>
            <a:off x="6553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defRPr/>
            </a:pPr>
            <a:fld id="{55C91DCB-8486-4EEE-BD45-083809B9D549}" type="slidenum">
              <a:rPr lang="en-US">
                <a:solidFill>
                  <a:prstClr val="black"/>
                </a:solidFill>
                <a:ea typeface="ＭＳ Ｐゴシック" pitchFamily="34" charset="-128"/>
              </a:rPr>
              <a:pPr defTabSz="457200" fontAlgn="base">
                <a:spcBef>
                  <a:spcPct val="0"/>
                </a:spcBef>
                <a:spcAft>
                  <a:spcPct val="0"/>
                </a:spcAft>
                <a:defRPr/>
              </a:pPr>
              <a:t>‹#›</a:t>
            </a:fld>
            <a:endParaRPr lang="en-US" dirty="0">
              <a:solidFill>
                <a:prstClr val="black"/>
              </a:solidFill>
              <a:ea typeface="ＭＳ Ｐゴシック" pitchFamily="34" charset="-128"/>
            </a:endParaRPr>
          </a:p>
        </p:txBody>
      </p:sp>
    </p:spTree>
    <p:extLst>
      <p:ext uri="{BB962C8B-B14F-4D97-AF65-F5344CB8AC3E}">
        <p14:creationId xmlns:p14="http://schemas.microsoft.com/office/powerpoint/2010/main" val="11495284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2"/>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defRPr/>
            </a:pPr>
            <a:fld id="{8D700285-6714-4A07-933C-BA01785B4004}" type="datetimeFigureOut">
              <a:rPr lang="en-US">
                <a:solidFill>
                  <a:prstClr val="black"/>
                </a:solidFill>
                <a:ea typeface="ＭＳ Ｐゴシック" pitchFamily="34" charset="-128"/>
              </a:rPr>
              <a:pPr defTabSz="457200" fontAlgn="base">
                <a:spcBef>
                  <a:spcPct val="0"/>
                </a:spcBef>
                <a:spcAft>
                  <a:spcPct val="0"/>
                </a:spcAft>
                <a:defRPr/>
              </a:pPr>
              <a:t>10/3/2014</a:t>
            </a:fld>
            <a:endParaRPr lang="en-US" dirty="0">
              <a:solidFill>
                <a:prstClr val="black"/>
              </a:solidFill>
              <a:ea typeface="ＭＳ Ｐゴシック" pitchFamily="34" charset="-128"/>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dirty="0">
              <a:solidFill>
                <a:prstClr val="black"/>
              </a:solidFill>
            </a:endParaRPr>
          </a:p>
        </p:txBody>
      </p:sp>
      <p:sp>
        <p:nvSpPr>
          <p:cNvPr id="6" name="Slide Number Placeholder 5"/>
          <p:cNvSpPr>
            <a:spLocks noGrp="1"/>
          </p:cNvSpPr>
          <p:nvPr>
            <p:ph type="sldNum" sz="quarter" idx="12"/>
          </p:nvPr>
        </p:nvSpPr>
        <p:spPr>
          <a:xfrm>
            <a:off x="6553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defRPr/>
            </a:pPr>
            <a:fld id="{317A020B-A95D-4383-8E31-5F978AC5FBE2}" type="slidenum">
              <a:rPr lang="en-US">
                <a:solidFill>
                  <a:prstClr val="black"/>
                </a:solidFill>
                <a:ea typeface="ＭＳ Ｐゴシック" pitchFamily="34" charset="-128"/>
              </a:rPr>
              <a:pPr defTabSz="457200" fontAlgn="base">
                <a:spcBef>
                  <a:spcPct val="0"/>
                </a:spcBef>
                <a:spcAft>
                  <a:spcPct val="0"/>
                </a:spcAft>
                <a:defRPr/>
              </a:pPr>
              <a:t>‹#›</a:t>
            </a:fld>
            <a:endParaRPr lang="en-US" dirty="0">
              <a:solidFill>
                <a:prstClr val="black"/>
              </a:solidFill>
              <a:ea typeface="ＭＳ Ｐゴシック" pitchFamily="34" charset="-128"/>
            </a:endParaRPr>
          </a:p>
        </p:txBody>
      </p:sp>
    </p:spTree>
    <p:extLst>
      <p:ext uri="{BB962C8B-B14F-4D97-AF65-F5344CB8AC3E}">
        <p14:creationId xmlns:p14="http://schemas.microsoft.com/office/powerpoint/2010/main" val="9917149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defRPr/>
            </a:pPr>
            <a:fld id="{18973EA0-B8FD-4BAB-8598-8DFF26AAA87B}" type="datetimeFigureOut">
              <a:rPr lang="en-US">
                <a:solidFill>
                  <a:prstClr val="black"/>
                </a:solidFill>
                <a:ea typeface="ＭＳ Ｐゴシック" pitchFamily="34" charset="-128"/>
              </a:rPr>
              <a:pPr defTabSz="457200" fontAlgn="base">
                <a:spcBef>
                  <a:spcPct val="0"/>
                </a:spcBef>
                <a:spcAft>
                  <a:spcPct val="0"/>
                </a:spcAft>
                <a:defRPr/>
              </a:pPr>
              <a:t>10/3/2014</a:t>
            </a:fld>
            <a:endParaRPr lang="en-US" dirty="0">
              <a:solidFill>
                <a:prstClr val="black"/>
              </a:solidFill>
              <a:ea typeface="ＭＳ Ｐゴシック" pitchFamily="34" charset="-128"/>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dirty="0">
              <a:solidFill>
                <a:prstClr val="black"/>
              </a:solidFill>
            </a:endParaRPr>
          </a:p>
        </p:txBody>
      </p:sp>
      <p:sp>
        <p:nvSpPr>
          <p:cNvPr id="6" name="Slide Number Placeholder 5"/>
          <p:cNvSpPr>
            <a:spLocks noGrp="1"/>
          </p:cNvSpPr>
          <p:nvPr>
            <p:ph type="sldNum" sz="quarter" idx="12"/>
          </p:nvPr>
        </p:nvSpPr>
        <p:spPr>
          <a:xfrm>
            <a:off x="6553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defRPr/>
            </a:pPr>
            <a:fld id="{188FB526-F7E8-4246-AAA1-F22AD1622311}" type="slidenum">
              <a:rPr lang="en-US">
                <a:solidFill>
                  <a:prstClr val="black"/>
                </a:solidFill>
                <a:ea typeface="ＭＳ Ｐゴシック" pitchFamily="34" charset="-128"/>
              </a:rPr>
              <a:pPr defTabSz="457200" fontAlgn="base">
                <a:spcBef>
                  <a:spcPct val="0"/>
                </a:spcBef>
                <a:spcAft>
                  <a:spcPct val="0"/>
                </a:spcAft>
                <a:defRPr/>
              </a:pPr>
              <a:t>‹#›</a:t>
            </a:fld>
            <a:endParaRPr lang="en-US" dirty="0">
              <a:solidFill>
                <a:prstClr val="black"/>
              </a:solidFill>
              <a:ea typeface="ＭＳ Ｐゴシック" pitchFamily="34" charset="-128"/>
            </a:endParaRPr>
          </a:p>
        </p:txBody>
      </p:sp>
    </p:spTree>
    <p:extLst>
      <p:ext uri="{BB962C8B-B14F-4D97-AF65-F5344CB8AC3E}">
        <p14:creationId xmlns:p14="http://schemas.microsoft.com/office/powerpoint/2010/main" val="3840197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4"/>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64"/>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defRPr/>
            </a:pPr>
            <a:fld id="{55B10464-64B4-4275-BD09-389A27AAF8F3}" type="datetimeFigureOut">
              <a:rPr lang="en-US">
                <a:solidFill>
                  <a:prstClr val="black"/>
                </a:solidFill>
                <a:ea typeface="ＭＳ Ｐゴシック" pitchFamily="34" charset="-128"/>
              </a:rPr>
              <a:pPr defTabSz="457200" fontAlgn="base">
                <a:spcBef>
                  <a:spcPct val="0"/>
                </a:spcBef>
                <a:spcAft>
                  <a:spcPct val="0"/>
                </a:spcAft>
                <a:defRPr/>
              </a:pPr>
              <a:t>10/3/2014</a:t>
            </a:fld>
            <a:endParaRPr lang="en-US" dirty="0">
              <a:solidFill>
                <a:prstClr val="black"/>
              </a:solidFill>
              <a:ea typeface="ＭＳ Ｐゴシック" pitchFamily="34" charset="-128"/>
            </a:endParaRPr>
          </a:p>
        </p:txBody>
      </p:sp>
      <p:sp>
        <p:nvSpPr>
          <p:cNvPr id="5" name="Footer Placeholder 4"/>
          <p:cNvSpPr>
            <a:spLocks noGrp="1"/>
          </p:cNvSpPr>
          <p:nvPr>
            <p:ph type="ftr" sz="quarter" idx="11"/>
          </p:nvPr>
        </p:nvSpPr>
        <p:spPr>
          <a:xfrm>
            <a:off x="3124200" y="6356364"/>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dirty="0">
              <a:solidFill>
                <a:prstClr val="black"/>
              </a:solidFill>
            </a:endParaRPr>
          </a:p>
        </p:txBody>
      </p:sp>
      <p:sp>
        <p:nvSpPr>
          <p:cNvPr id="6" name="Slide Number Placeholder 5"/>
          <p:cNvSpPr>
            <a:spLocks noGrp="1"/>
          </p:cNvSpPr>
          <p:nvPr>
            <p:ph type="sldNum" sz="quarter" idx="12"/>
          </p:nvPr>
        </p:nvSpPr>
        <p:spPr>
          <a:xfrm>
            <a:off x="6553200" y="6356364"/>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defRPr/>
            </a:pPr>
            <a:fld id="{1A08665E-C767-404C-BB14-B1CF675209BE}" type="slidenum">
              <a:rPr lang="en-US">
                <a:solidFill>
                  <a:prstClr val="black"/>
                </a:solidFill>
                <a:ea typeface="ＭＳ Ｐゴシック" pitchFamily="34" charset="-128"/>
              </a:rPr>
              <a:pPr defTabSz="457200" fontAlgn="base">
                <a:spcBef>
                  <a:spcPct val="0"/>
                </a:spcBef>
                <a:spcAft>
                  <a:spcPct val="0"/>
                </a:spcAft>
                <a:defRPr/>
              </a:pPr>
              <a:t>‹#›</a:t>
            </a:fld>
            <a:endParaRPr lang="en-US" dirty="0">
              <a:solidFill>
                <a:prstClr val="black"/>
              </a:solidFill>
              <a:ea typeface="ＭＳ Ｐゴシック" pitchFamily="34" charset="-128"/>
            </a:endParaRPr>
          </a:p>
        </p:txBody>
      </p:sp>
    </p:spTree>
    <p:extLst>
      <p:ext uri="{BB962C8B-B14F-4D97-AF65-F5344CB8AC3E}">
        <p14:creationId xmlns:p14="http://schemas.microsoft.com/office/powerpoint/2010/main" val="1988008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64"/>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defRPr/>
            </a:pPr>
            <a:fld id="{DB503CF4-A079-4924-930B-CF8138CAE4E1}" type="datetimeFigureOut">
              <a:rPr lang="en-US">
                <a:solidFill>
                  <a:prstClr val="black"/>
                </a:solidFill>
                <a:ea typeface="ＭＳ Ｐゴシック" pitchFamily="34" charset="-128"/>
              </a:rPr>
              <a:pPr defTabSz="457200" fontAlgn="base">
                <a:spcBef>
                  <a:spcPct val="0"/>
                </a:spcBef>
                <a:spcAft>
                  <a:spcPct val="0"/>
                </a:spcAft>
                <a:defRPr/>
              </a:pPr>
              <a:t>10/3/2014</a:t>
            </a:fld>
            <a:endParaRPr lang="en-US" dirty="0">
              <a:solidFill>
                <a:prstClr val="black"/>
              </a:solidFill>
              <a:ea typeface="ＭＳ Ｐゴシック" pitchFamily="34" charset="-128"/>
            </a:endParaRPr>
          </a:p>
        </p:txBody>
      </p:sp>
      <p:sp>
        <p:nvSpPr>
          <p:cNvPr id="6" name="Footer Placeholder 5"/>
          <p:cNvSpPr>
            <a:spLocks noGrp="1"/>
          </p:cNvSpPr>
          <p:nvPr>
            <p:ph type="ftr" sz="quarter" idx="11"/>
          </p:nvPr>
        </p:nvSpPr>
        <p:spPr>
          <a:xfrm>
            <a:off x="3124200" y="6356364"/>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dirty="0">
              <a:solidFill>
                <a:prstClr val="black"/>
              </a:solidFill>
            </a:endParaRPr>
          </a:p>
        </p:txBody>
      </p:sp>
      <p:sp>
        <p:nvSpPr>
          <p:cNvPr id="7" name="Slide Number Placeholder 6"/>
          <p:cNvSpPr>
            <a:spLocks noGrp="1"/>
          </p:cNvSpPr>
          <p:nvPr>
            <p:ph type="sldNum" sz="quarter" idx="12"/>
          </p:nvPr>
        </p:nvSpPr>
        <p:spPr>
          <a:xfrm>
            <a:off x="6553200" y="6356364"/>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defRPr/>
            </a:pPr>
            <a:fld id="{CFC67DE7-88DD-4833-A0F4-98E3CC2CC038}" type="slidenum">
              <a:rPr lang="en-US">
                <a:solidFill>
                  <a:prstClr val="black"/>
                </a:solidFill>
                <a:ea typeface="ＭＳ Ｐゴシック" pitchFamily="34" charset="-128"/>
              </a:rPr>
              <a:pPr defTabSz="457200" fontAlgn="base">
                <a:spcBef>
                  <a:spcPct val="0"/>
                </a:spcBef>
                <a:spcAft>
                  <a:spcPct val="0"/>
                </a:spcAft>
                <a:defRPr/>
              </a:pPr>
              <a:t>‹#›</a:t>
            </a:fld>
            <a:endParaRPr lang="en-US" dirty="0">
              <a:solidFill>
                <a:prstClr val="black"/>
              </a:solidFill>
              <a:ea typeface="ＭＳ Ｐゴシック" pitchFamily="34" charset="-128"/>
            </a:endParaRPr>
          </a:p>
        </p:txBody>
      </p:sp>
    </p:spTree>
    <p:extLst>
      <p:ext uri="{BB962C8B-B14F-4D97-AF65-F5344CB8AC3E}">
        <p14:creationId xmlns:p14="http://schemas.microsoft.com/office/powerpoint/2010/main" val="3798880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2"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2"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64"/>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defRPr/>
            </a:pPr>
            <a:fld id="{0E589E0D-15D1-4288-A510-2DF62FF6090B}" type="datetimeFigureOut">
              <a:rPr lang="en-US">
                <a:solidFill>
                  <a:prstClr val="black"/>
                </a:solidFill>
                <a:ea typeface="ＭＳ Ｐゴシック" pitchFamily="34" charset="-128"/>
              </a:rPr>
              <a:pPr defTabSz="457200" fontAlgn="base">
                <a:spcBef>
                  <a:spcPct val="0"/>
                </a:spcBef>
                <a:spcAft>
                  <a:spcPct val="0"/>
                </a:spcAft>
                <a:defRPr/>
              </a:pPr>
              <a:t>10/3/2014</a:t>
            </a:fld>
            <a:endParaRPr lang="en-US" dirty="0">
              <a:solidFill>
                <a:prstClr val="black"/>
              </a:solidFill>
              <a:ea typeface="ＭＳ Ｐゴシック" pitchFamily="34" charset="-128"/>
            </a:endParaRPr>
          </a:p>
        </p:txBody>
      </p:sp>
      <p:sp>
        <p:nvSpPr>
          <p:cNvPr id="8" name="Footer Placeholder 7"/>
          <p:cNvSpPr>
            <a:spLocks noGrp="1"/>
          </p:cNvSpPr>
          <p:nvPr>
            <p:ph type="ftr" sz="quarter" idx="11"/>
          </p:nvPr>
        </p:nvSpPr>
        <p:spPr>
          <a:xfrm>
            <a:off x="3124200" y="6356364"/>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dirty="0">
              <a:solidFill>
                <a:prstClr val="black"/>
              </a:solidFill>
            </a:endParaRPr>
          </a:p>
        </p:txBody>
      </p:sp>
      <p:sp>
        <p:nvSpPr>
          <p:cNvPr id="9" name="Slide Number Placeholder 8"/>
          <p:cNvSpPr>
            <a:spLocks noGrp="1"/>
          </p:cNvSpPr>
          <p:nvPr>
            <p:ph type="sldNum" sz="quarter" idx="12"/>
          </p:nvPr>
        </p:nvSpPr>
        <p:spPr>
          <a:xfrm>
            <a:off x="6553200" y="6356364"/>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defRPr/>
            </a:pPr>
            <a:fld id="{514F89D1-F6BF-4ED0-B609-336E1DDC1260}" type="slidenum">
              <a:rPr lang="en-US">
                <a:solidFill>
                  <a:prstClr val="black"/>
                </a:solidFill>
                <a:ea typeface="ＭＳ Ｐゴシック" pitchFamily="34" charset="-128"/>
              </a:rPr>
              <a:pPr defTabSz="457200" fontAlgn="base">
                <a:spcBef>
                  <a:spcPct val="0"/>
                </a:spcBef>
                <a:spcAft>
                  <a:spcPct val="0"/>
                </a:spcAft>
                <a:defRPr/>
              </a:pPr>
              <a:t>‹#›</a:t>
            </a:fld>
            <a:endParaRPr lang="en-US" dirty="0">
              <a:solidFill>
                <a:prstClr val="black"/>
              </a:solidFill>
              <a:ea typeface="ＭＳ Ｐゴシック" pitchFamily="34" charset="-128"/>
            </a:endParaRPr>
          </a:p>
        </p:txBody>
      </p:sp>
    </p:spTree>
    <p:extLst>
      <p:ext uri="{BB962C8B-B14F-4D97-AF65-F5344CB8AC3E}">
        <p14:creationId xmlns:p14="http://schemas.microsoft.com/office/powerpoint/2010/main" val="40450250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64"/>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defRPr/>
            </a:pPr>
            <a:fld id="{1394C392-1B63-49F7-9AC5-91C23001C40A}" type="datetimeFigureOut">
              <a:rPr lang="en-US">
                <a:solidFill>
                  <a:prstClr val="black"/>
                </a:solidFill>
                <a:ea typeface="ＭＳ Ｐゴシック" pitchFamily="34" charset="-128"/>
              </a:rPr>
              <a:pPr defTabSz="457200" fontAlgn="base">
                <a:spcBef>
                  <a:spcPct val="0"/>
                </a:spcBef>
                <a:spcAft>
                  <a:spcPct val="0"/>
                </a:spcAft>
                <a:defRPr/>
              </a:pPr>
              <a:t>10/3/2014</a:t>
            </a:fld>
            <a:endParaRPr lang="en-US" dirty="0">
              <a:solidFill>
                <a:prstClr val="black"/>
              </a:solidFill>
              <a:ea typeface="ＭＳ Ｐゴシック" pitchFamily="34" charset="-128"/>
            </a:endParaRPr>
          </a:p>
        </p:txBody>
      </p:sp>
      <p:sp>
        <p:nvSpPr>
          <p:cNvPr id="4" name="Footer Placeholder 3"/>
          <p:cNvSpPr>
            <a:spLocks noGrp="1"/>
          </p:cNvSpPr>
          <p:nvPr>
            <p:ph type="ftr" sz="quarter" idx="11"/>
          </p:nvPr>
        </p:nvSpPr>
        <p:spPr>
          <a:xfrm>
            <a:off x="3124200" y="6356364"/>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dirty="0">
              <a:solidFill>
                <a:prstClr val="black"/>
              </a:solidFill>
            </a:endParaRPr>
          </a:p>
        </p:txBody>
      </p:sp>
      <p:sp>
        <p:nvSpPr>
          <p:cNvPr id="5" name="Slide Number Placeholder 4"/>
          <p:cNvSpPr>
            <a:spLocks noGrp="1"/>
          </p:cNvSpPr>
          <p:nvPr>
            <p:ph type="sldNum" sz="quarter" idx="12"/>
          </p:nvPr>
        </p:nvSpPr>
        <p:spPr>
          <a:xfrm>
            <a:off x="6553200" y="6356364"/>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defRPr/>
            </a:pPr>
            <a:fld id="{6D088070-0C7A-42D7-8BD0-8299A63D412C}" type="slidenum">
              <a:rPr lang="en-US">
                <a:solidFill>
                  <a:prstClr val="black"/>
                </a:solidFill>
                <a:ea typeface="ＭＳ Ｐゴシック" pitchFamily="34" charset="-128"/>
              </a:rPr>
              <a:pPr defTabSz="457200" fontAlgn="base">
                <a:spcBef>
                  <a:spcPct val="0"/>
                </a:spcBef>
                <a:spcAft>
                  <a:spcPct val="0"/>
                </a:spcAft>
                <a:defRPr/>
              </a:pPr>
              <a:t>‹#›</a:t>
            </a:fld>
            <a:endParaRPr lang="en-US" dirty="0">
              <a:solidFill>
                <a:prstClr val="black"/>
              </a:solidFill>
              <a:ea typeface="ＭＳ Ｐゴシック" pitchFamily="34" charset="-128"/>
            </a:endParaRPr>
          </a:p>
        </p:txBody>
      </p:sp>
    </p:spTree>
    <p:extLst>
      <p:ext uri="{BB962C8B-B14F-4D97-AF65-F5344CB8AC3E}">
        <p14:creationId xmlns:p14="http://schemas.microsoft.com/office/powerpoint/2010/main" val="1598935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64"/>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defRPr/>
            </a:pPr>
            <a:fld id="{9AD7922B-96B4-4A4A-ADA3-207E1785924F}" type="datetimeFigureOut">
              <a:rPr lang="en-US">
                <a:solidFill>
                  <a:prstClr val="black"/>
                </a:solidFill>
                <a:ea typeface="ＭＳ Ｐゴシック" pitchFamily="34" charset="-128"/>
              </a:rPr>
              <a:pPr defTabSz="457200" fontAlgn="base">
                <a:spcBef>
                  <a:spcPct val="0"/>
                </a:spcBef>
                <a:spcAft>
                  <a:spcPct val="0"/>
                </a:spcAft>
                <a:defRPr/>
              </a:pPr>
              <a:t>10/3/2014</a:t>
            </a:fld>
            <a:endParaRPr lang="en-US" dirty="0">
              <a:solidFill>
                <a:prstClr val="black"/>
              </a:solidFill>
              <a:ea typeface="ＭＳ Ｐゴシック" pitchFamily="34" charset="-128"/>
            </a:endParaRPr>
          </a:p>
        </p:txBody>
      </p:sp>
      <p:sp>
        <p:nvSpPr>
          <p:cNvPr id="3" name="Footer Placeholder 2"/>
          <p:cNvSpPr>
            <a:spLocks noGrp="1"/>
          </p:cNvSpPr>
          <p:nvPr>
            <p:ph type="ftr" sz="quarter" idx="11"/>
          </p:nvPr>
        </p:nvSpPr>
        <p:spPr>
          <a:xfrm>
            <a:off x="3124200" y="6356364"/>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dirty="0">
              <a:solidFill>
                <a:prstClr val="black"/>
              </a:solidFill>
            </a:endParaRPr>
          </a:p>
        </p:txBody>
      </p:sp>
      <p:sp>
        <p:nvSpPr>
          <p:cNvPr id="4" name="Slide Number Placeholder 3"/>
          <p:cNvSpPr>
            <a:spLocks noGrp="1"/>
          </p:cNvSpPr>
          <p:nvPr>
            <p:ph type="sldNum" sz="quarter" idx="12"/>
          </p:nvPr>
        </p:nvSpPr>
        <p:spPr>
          <a:xfrm>
            <a:off x="6553200" y="6356364"/>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defRPr/>
            </a:pPr>
            <a:fld id="{452B0283-3BC4-42AC-B52D-ACD7960D384B}" type="slidenum">
              <a:rPr lang="en-US">
                <a:solidFill>
                  <a:prstClr val="black"/>
                </a:solidFill>
                <a:ea typeface="ＭＳ Ｐゴシック" pitchFamily="34" charset="-128"/>
              </a:rPr>
              <a:pPr defTabSz="457200" fontAlgn="base">
                <a:spcBef>
                  <a:spcPct val="0"/>
                </a:spcBef>
                <a:spcAft>
                  <a:spcPct val="0"/>
                </a:spcAft>
                <a:defRPr/>
              </a:pPr>
              <a:t>‹#›</a:t>
            </a:fld>
            <a:endParaRPr lang="en-US" dirty="0">
              <a:solidFill>
                <a:prstClr val="black"/>
              </a:solidFill>
              <a:ea typeface="ＭＳ Ｐゴシック" pitchFamily="34" charset="-128"/>
            </a:endParaRPr>
          </a:p>
        </p:txBody>
      </p:sp>
    </p:spTree>
    <p:extLst>
      <p:ext uri="{BB962C8B-B14F-4D97-AF65-F5344CB8AC3E}">
        <p14:creationId xmlns:p14="http://schemas.microsoft.com/office/powerpoint/2010/main" val="1132193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4"/>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64"/>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defRPr/>
            </a:pPr>
            <a:fld id="{863F30C7-B862-44D0-A8E6-C4E897788BA0}" type="datetimeFigureOut">
              <a:rPr lang="en-US">
                <a:solidFill>
                  <a:prstClr val="black"/>
                </a:solidFill>
                <a:ea typeface="ＭＳ Ｐゴシック" pitchFamily="34" charset="-128"/>
              </a:rPr>
              <a:pPr defTabSz="457200" fontAlgn="base">
                <a:spcBef>
                  <a:spcPct val="0"/>
                </a:spcBef>
                <a:spcAft>
                  <a:spcPct val="0"/>
                </a:spcAft>
                <a:defRPr/>
              </a:pPr>
              <a:t>10/3/2014</a:t>
            </a:fld>
            <a:endParaRPr lang="en-US" dirty="0">
              <a:solidFill>
                <a:prstClr val="black"/>
              </a:solidFill>
              <a:ea typeface="ＭＳ Ｐゴシック" pitchFamily="34" charset="-128"/>
            </a:endParaRPr>
          </a:p>
        </p:txBody>
      </p:sp>
      <p:sp>
        <p:nvSpPr>
          <p:cNvPr id="6" name="Footer Placeholder 5"/>
          <p:cNvSpPr>
            <a:spLocks noGrp="1"/>
          </p:cNvSpPr>
          <p:nvPr>
            <p:ph type="ftr" sz="quarter" idx="11"/>
          </p:nvPr>
        </p:nvSpPr>
        <p:spPr>
          <a:xfrm>
            <a:off x="3124200" y="6356364"/>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dirty="0">
              <a:solidFill>
                <a:prstClr val="black"/>
              </a:solidFill>
            </a:endParaRPr>
          </a:p>
        </p:txBody>
      </p:sp>
      <p:sp>
        <p:nvSpPr>
          <p:cNvPr id="7" name="Slide Number Placeholder 6"/>
          <p:cNvSpPr>
            <a:spLocks noGrp="1"/>
          </p:cNvSpPr>
          <p:nvPr>
            <p:ph type="sldNum" sz="quarter" idx="12"/>
          </p:nvPr>
        </p:nvSpPr>
        <p:spPr>
          <a:xfrm>
            <a:off x="6553200" y="6356364"/>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defRPr/>
            </a:pPr>
            <a:fld id="{B14762A1-A4F9-44EE-A944-861C546EC9AE}" type="slidenum">
              <a:rPr lang="en-US">
                <a:solidFill>
                  <a:prstClr val="black"/>
                </a:solidFill>
                <a:ea typeface="ＭＳ Ｐゴシック" pitchFamily="34" charset="-128"/>
              </a:rPr>
              <a:pPr defTabSz="457200" fontAlgn="base">
                <a:spcBef>
                  <a:spcPct val="0"/>
                </a:spcBef>
                <a:spcAft>
                  <a:spcPct val="0"/>
                </a:spcAft>
                <a:defRPr/>
              </a:pPr>
              <a:t>‹#›</a:t>
            </a:fld>
            <a:endParaRPr lang="en-US" dirty="0">
              <a:solidFill>
                <a:prstClr val="black"/>
              </a:solidFill>
              <a:ea typeface="ＭＳ Ｐゴシック" pitchFamily="34" charset="-128"/>
            </a:endParaRPr>
          </a:p>
        </p:txBody>
      </p:sp>
    </p:spTree>
    <p:extLst>
      <p:ext uri="{BB962C8B-B14F-4D97-AF65-F5344CB8AC3E}">
        <p14:creationId xmlns:p14="http://schemas.microsoft.com/office/powerpoint/2010/main" val="3476509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64"/>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defRPr/>
            </a:pPr>
            <a:fld id="{1776808D-E26B-4A3E-88A9-C74FBD5EA990}" type="datetimeFigureOut">
              <a:rPr lang="en-US">
                <a:solidFill>
                  <a:prstClr val="black"/>
                </a:solidFill>
                <a:ea typeface="ＭＳ Ｐゴシック" pitchFamily="34" charset="-128"/>
              </a:rPr>
              <a:pPr defTabSz="457200" fontAlgn="base">
                <a:spcBef>
                  <a:spcPct val="0"/>
                </a:spcBef>
                <a:spcAft>
                  <a:spcPct val="0"/>
                </a:spcAft>
                <a:defRPr/>
              </a:pPr>
              <a:t>10/3/2014</a:t>
            </a:fld>
            <a:endParaRPr lang="en-US" dirty="0">
              <a:solidFill>
                <a:prstClr val="black"/>
              </a:solidFill>
              <a:ea typeface="ＭＳ Ｐゴシック" pitchFamily="34" charset="-128"/>
            </a:endParaRPr>
          </a:p>
        </p:txBody>
      </p:sp>
      <p:sp>
        <p:nvSpPr>
          <p:cNvPr id="6" name="Footer Placeholder 5"/>
          <p:cNvSpPr>
            <a:spLocks noGrp="1"/>
          </p:cNvSpPr>
          <p:nvPr>
            <p:ph type="ftr" sz="quarter" idx="11"/>
          </p:nvPr>
        </p:nvSpPr>
        <p:spPr>
          <a:xfrm>
            <a:off x="3124200" y="6356364"/>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dirty="0">
              <a:solidFill>
                <a:prstClr val="black"/>
              </a:solidFill>
            </a:endParaRPr>
          </a:p>
        </p:txBody>
      </p:sp>
      <p:sp>
        <p:nvSpPr>
          <p:cNvPr id="7" name="Slide Number Placeholder 6"/>
          <p:cNvSpPr>
            <a:spLocks noGrp="1"/>
          </p:cNvSpPr>
          <p:nvPr>
            <p:ph type="sldNum" sz="quarter" idx="12"/>
          </p:nvPr>
        </p:nvSpPr>
        <p:spPr>
          <a:xfrm>
            <a:off x="6553200" y="6356364"/>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defRPr/>
            </a:pPr>
            <a:fld id="{55C91DCB-8486-4EEE-BD45-083809B9D549}" type="slidenum">
              <a:rPr lang="en-US">
                <a:solidFill>
                  <a:prstClr val="black"/>
                </a:solidFill>
                <a:ea typeface="ＭＳ Ｐゴシック" pitchFamily="34" charset="-128"/>
              </a:rPr>
              <a:pPr defTabSz="457200" fontAlgn="base">
                <a:spcBef>
                  <a:spcPct val="0"/>
                </a:spcBef>
                <a:spcAft>
                  <a:spcPct val="0"/>
                </a:spcAft>
                <a:defRPr/>
              </a:pPr>
              <a:t>‹#›</a:t>
            </a:fld>
            <a:endParaRPr lang="en-US" dirty="0">
              <a:solidFill>
                <a:prstClr val="black"/>
              </a:solidFill>
              <a:ea typeface="ＭＳ Ｐゴシック" pitchFamily="34" charset="-128"/>
            </a:endParaRPr>
          </a:p>
        </p:txBody>
      </p:sp>
    </p:spTree>
    <p:extLst>
      <p:ext uri="{BB962C8B-B14F-4D97-AF65-F5344CB8AC3E}">
        <p14:creationId xmlns:p14="http://schemas.microsoft.com/office/powerpoint/2010/main" val="30108141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 descr="DWS Slide Background.jpg"/>
          <p:cNvPicPr>
            <a:picLocks noChangeAspect="1"/>
          </p:cNvPicPr>
          <p:nvPr userDrawn="1"/>
        </p:nvPicPr>
        <p:blipFill>
          <a:blip r:embed="rId13"/>
          <a:srcRect/>
          <a:stretch>
            <a:fillRect/>
          </a:stretch>
        </p:blipFill>
        <p:spPr bwMode="auto">
          <a:xfrm>
            <a:off x="7" y="0"/>
            <a:ext cx="9148763" cy="6858000"/>
          </a:xfrm>
          <a:prstGeom prst="rect">
            <a:avLst/>
          </a:prstGeom>
          <a:noFill/>
          <a:ln w="9525">
            <a:noFill/>
            <a:miter lim="800000"/>
            <a:headEnd/>
            <a:tailEnd/>
          </a:ln>
        </p:spPr>
      </p:pic>
    </p:spTree>
    <p:extLst>
      <p:ext uri="{BB962C8B-B14F-4D97-AF65-F5344CB8AC3E}">
        <p14:creationId xmlns:p14="http://schemas.microsoft.com/office/powerpoint/2010/main" val="9438638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1" descr="DWS Slide Background.jpg"/>
          <p:cNvPicPr>
            <a:picLocks noChangeAspect="1"/>
          </p:cNvPicPr>
          <p:nvPr userDrawn="1"/>
        </p:nvPicPr>
        <p:blipFill>
          <a:blip r:embed="rId13"/>
          <a:srcRect/>
          <a:stretch>
            <a:fillRect/>
          </a:stretch>
        </p:blipFill>
        <p:spPr bwMode="auto">
          <a:xfrm>
            <a:off x="1" y="0"/>
            <a:ext cx="9148763" cy="6858000"/>
          </a:xfrm>
          <a:prstGeom prst="rect">
            <a:avLst/>
          </a:prstGeom>
          <a:noFill/>
          <a:ln w="9525">
            <a:noFill/>
            <a:miter lim="800000"/>
            <a:headEnd/>
            <a:tailEnd/>
          </a:ln>
        </p:spPr>
      </p:pic>
    </p:spTree>
    <p:extLst>
      <p:ext uri="{BB962C8B-B14F-4D97-AF65-F5344CB8AC3E}">
        <p14:creationId xmlns:p14="http://schemas.microsoft.com/office/powerpoint/2010/main" val="398649394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6"/>
          <p:cNvSpPr txBox="1">
            <a:spLocks noChangeArrowheads="1"/>
          </p:cNvSpPr>
          <p:nvPr/>
        </p:nvSpPr>
        <p:spPr bwMode="auto">
          <a:xfrm>
            <a:off x="1827216" y="2251075"/>
            <a:ext cx="5089525" cy="1631950"/>
          </a:xfrm>
          <a:prstGeom prst="rect">
            <a:avLst/>
          </a:prstGeom>
          <a:noFill/>
          <a:ln w="9525">
            <a:noFill/>
            <a:miter lim="800000"/>
            <a:headEnd/>
            <a:tailEnd/>
          </a:ln>
        </p:spPr>
        <p:txBody>
          <a:bodyPr>
            <a:spAutoFit/>
          </a:bodyPr>
          <a:lstStyle/>
          <a:p>
            <a:pPr defTabSz="457200" fontAlgn="base">
              <a:spcBef>
                <a:spcPct val="0"/>
              </a:spcBef>
              <a:spcAft>
                <a:spcPct val="0"/>
              </a:spcAft>
            </a:pPr>
            <a:r>
              <a:rPr lang="en-US" dirty="0">
                <a:solidFill>
                  <a:prstClr val="white"/>
                </a:solidFill>
                <a:latin typeface="Gill Sans" pitchFamily="-84" charset="0"/>
                <a:ea typeface="ＭＳ Ｐゴシック" pitchFamily="34" charset="-128"/>
              </a:rPr>
              <a:t>DWA CORPORATE IDENTITY</a:t>
            </a:r>
          </a:p>
          <a:p>
            <a:pPr defTabSz="457200" fontAlgn="base">
              <a:spcBef>
                <a:spcPct val="0"/>
              </a:spcBef>
              <a:spcAft>
                <a:spcPct val="0"/>
              </a:spcAft>
            </a:pPr>
            <a:r>
              <a:rPr lang="en-US" dirty="0">
                <a:solidFill>
                  <a:prstClr val="white"/>
                </a:solidFill>
                <a:latin typeface="Gill Sans Light" pitchFamily="-84" charset="0"/>
                <a:ea typeface="ＭＳ Ｐゴシック" pitchFamily="34" charset="-128"/>
              </a:rPr>
              <a:t>Presented by:</a:t>
            </a:r>
          </a:p>
          <a:p>
            <a:pPr defTabSz="457200" fontAlgn="base">
              <a:spcBef>
                <a:spcPct val="0"/>
              </a:spcBef>
              <a:spcAft>
                <a:spcPct val="0"/>
              </a:spcAft>
            </a:pPr>
            <a:r>
              <a:rPr lang="en-US" dirty="0">
                <a:solidFill>
                  <a:prstClr val="white"/>
                </a:solidFill>
                <a:latin typeface="Gill Sans Light" pitchFamily="-84" charset="0"/>
                <a:ea typeface="ＭＳ Ｐゴシック" pitchFamily="34" charset="-128"/>
              </a:rPr>
              <a:t>Johan Maree</a:t>
            </a:r>
          </a:p>
          <a:p>
            <a:pPr defTabSz="457200" fontAlgn="base">
              <a:spcBef>
                <a:spcPct val="0"/>
              </a:spcBef>
              <a:spcAft>
                <a:spcPct val="0"/>
              </a:spcAft>
            </a:pPr>
            <a:r>
              <a:rPr lang="en-US" dirty="0">
                <a:solidFill>
                  <a:prstClr val="white"/>
                </a:solidFill>
                <a:latin typeface="Gill Sans Light" pitchFamily="-84" charset="0"/>
                <a:ea typeface="ＭＳ Ｐゴシック" pitchFamily="34" charset="-128"/>
              </a:rPr>
              <a:t>Deputy Director: Media Production</a:t>
            </a:r>
          </a:p>
          <a:p>
            <a:pPr defTabSz="457200" fontAlgn="base">
              <a:spcBef>
                <a:spcPct val="0"/>
              </a:spcBef>
              <a:spcAft>
                <a:spcPct val="0"/>
              </a:spcAft>
            </a:pPr>
            <a:endParaRPr lang="en-US" sz="1400" dirty="0">
              <a:solidFill>
                <a:prstClr val="white"/>
              </a:solidFill>
              <a:latin typeface="Gill Sans Light" pitchFamily="-84" charset="0"/>
              <a:ea typeface="ＭＳ Ｐゴシック" pitchFamily="34" charset="-128"/>
            </a:endParaRPr>
          </a:p>
          <a:p>
            <a:pPr defTabSz="457200" fontAlgn="base">
              <a:spcBef>
                <a:spcPct val="0"/>
              </a:spcBef>
              <a:spcAft>
                <a:spcPct val="0"/>
              </a:spcAft>
            </a:pPr>
            <a:r>
              <a:rPr lang="en-US" sz="1400" dirty="0">
                <a:solidFill>
                  <a:prstClr val="white"/>
                </a:solidFill>
                <a:latin typeface="Gill Sans Light" pitchFamily="-84" charset="0"/>
                <a:ea typeface="ＭＳ Ｐゴシック" pitchFamily="34" charset="-128"/>
              </a:rPr>
              <a:t>12 December 2012</a:t>
            </a:r>
          </a:p>
        </p:txBody>
      </p:sp>
      <p:pic>
        <p:nvPicPr>
          <p:cNvPr id="13315" name="Picture 1" descr="DWS Slide Cover.jpg"/>
          <p:cNvPicPr>
            <a:picLocks noChangeAspect="1"/>
          </p:cNvPicPr>
          <p:nvPr/>
        </p:nvPicPr>
        <p:blipFill>
          <a:blip r:embed="rId3"/>
          <a:srcRect/>
          <a:stretch>
            <a:fillRect/>
          </a:stretch>
        </p:blipFill>
        <p:spPr bwMode="auto">
          <a:xfrm>
            <a:off x="3" y="0"/>
            <a:ext cx="9155113" cy="6858000"/>
          </a:xfrm>
          <a:prstGeom prst="rect">
            <a:avLst/>
          </a:prstGeom>
          <a:noFill/>
          <a:ln w="9525">
            <a:noFill/>
            <a:miter lim="800000"/>
            <a:headEnd/>
            <a:tailEnd/>
          </a:ln>
        </p:spPr>
      </p:pic>
      <p:sp>
        <p:nvSpPr>
          <p:cNvPr id="6" name="TextBox 5"/>
          <p:cNvSpPr txBox="1"/>
          <p:nvPr/>
        </p:nvSpPr>
        <p:spPr>
          <a:xfrm>
            <a:off x="498226" y="1841974"/>
            <a:ext cx="7747503" cy="4154984"/>
          </a:xfrm>
          <a:prstGeom prst="rect">
            <a:avLst/>
          </a:prstGeom>
          <a:noFill/>
          <a:ln w="28575">
            <a:solidFill>
              <a:schemeClr val="bg1"/>
            </a:solidFill>
          </a:ln>
        </p:spPr>
        <p:txBody>
          <a:bodyPr wrap="square" rtlCol="0">
            <a:spAutoFit/>
          </a:bodyPr>
          <a:lstStyle/>
          <a:p>
            <a:pPr algn="ctr"/>
            <a:r>
              <a:rPr lang="en-ZA" sz="2400" dirty="0" smtClean="0">
                <a:solidFill>
                  <a:prstClr val="white"/>
                </a:solidFill>
                <a:latin typeface="Aharoni" panose="02010803020104030203" pitchFamily="2" charset="-79"/>
                <a:cs typeface="Aharoni" panose="02010803020104030203" pitchFamily="2" charset="-79"/>
              </a:rPr>
              <a:t>MVOTI TO UMZIMKULU CLASSIFICATION STUDY</a:t>
            </a:r>
          </a:p>
          <a:p>
            <a:pPr algn="ctr"/>
            <a:endParaRPr lang="en-ZA" sz="2400" dirty="0">
              <a:solidFill>
                <a:prstClr val="white"/>
              </a:solidFill>
              <a:latin typeface="Aharoni" panose="02010803020104030203" pitchFamily="2" charset="-79"/>
              <a:cs typeface="Aharoni" panose="02010803020104030203" pitchFamily="2" charset="-79"/>
            </a:endParaRPr>
          </a:p>
          <a:p>
            <a:pPr algn="ctr"/>
            <a:r>
              <a:rPr lang="en-ZA" sz="2400" dirty="0" smtClean="0">
                <a:solidFill>
                  <a:prstClr val="white"/>
                </a:solidFill>
                <a:latin typeface="Aharoni" panose="02010803020104030203" pitchFamily="2" charset="-79"/>
                <a:cs typeface="Aharoni" panose="02010803020104030203" pitchFamily="2" charset="-79"/>
              </a:rPr>
              <a:t>SESSION </a:t>
            </a:r>
            <a:r>
              <a:rPr lang="en-ZA" sz="2400" dirty="0">
                <a:solidFill>
                  <a:prstClr val="white"/>
                </a:solidFill>
                <a:latin typeface="Aharoni" panose="02010803020104030203" pitchFamily="2" charset="-79"/>
                <a:cs typeface="Aharoni" panose="02010803020104030203" pitchFamily="2" charset="-79"/>
              </a:rPr>
              <a:t>1:  APPROACH TO EVALUATE AND COMPARE SCENARIOS AS AN AID TO DECISION MAKERS TO RECOMMEND A SCENARIO AND WATER RESOURCE </a:t>
            </a:r>
            <a:r>
              <a:rPr lang="en-ZA" sz="2400" dirty="0" smtClean="0">
                <a:solidFill>
                  <a:prstClr val="white"/>
                </a:solidFill>
                <a:latin typeface="Aharoni" panose="02010803020104030203" pitchFamily="2" charset="-79"/>
                <a:cs typeface="Aharoni" panose="02010803020104030203" pitchFamily="2" charset="-79"/>
              </a:rPr>
              <a:t>CLASS</a:t>
            </a:r>
          </a:p>
          <a:p>
            <a:pPr algn="ctr"/>
            <a:endParaRPr lang="en-ZA" sz="2400" dirty="0">
              <a:solidFill>
                <a:prstClr val="white"/>
              </a:solidFill>
              <a:latin typeface="Aharoni" panose="02010803020104030203" pitchFamily="2" charset="-79"/>
              <a:cs typeface="Aharoni" panose="02010803020104030203" pitchFamily="2" charset="-79"/>
            </a:endParaRPr>
          </a:p>
          <a:p>
            <a:pPr algn="ctr"/>
            <a:r>
              <a:rPr lang="en-US" sz="3200" dirty="0" smtClean="0">
                <a:solidFill>
                  <a:prstClr val="white"/>
                </a:solidFill>
                <a:latin typeface="Aharoni" panose="02010803020104030203" pitchFamily="2" charset="-79"/>
                <a:cs typeface="Aharoni" panose="02010803020104030203" pitchFamily="2" charset="-79"/>
              </a:rPr>
              <a:t>ECOLOGICAL CONSEQUENCES: RATING METHOD</a:t>
            </a:r>
            <a:endParaRPr lang="en-US" sz="3200" dirty="0">
              <a:solidFill>
                <a:prstClr val="white"/>
              </a:solidFill>
              <a:latin typeface="Aharoni" panose="02010803020104030203" pitchFamily="2" charset="-79"/>
              <a:cs typeface="Aharoni" panose="02010803020104030203" pitchFamily="2" charset="-79"/>
            </a:endParaRPr>
          </a:p>
          <a:p>
            <a:pPr algn="ctr"/>
            <a:r>
              <a:rPr lang="en-US" sz="3200" dirty="0" smtClean="0">
                <a:solidFill>
                  <a:prstClr val="white"/>
                </a:solidFill>
                <a:latin typeface="Aharoni" panose="02010803020104030203" pitchFamily="2" charset="-79"/>
                <a:cs typeface="Aharoni" panose="02010803020104030203" pitchFamily="2" charset="-79"/>
              </a:rPr>
              <a:t>Delana Louw</a:t>
            </a:r>
            <a:endParaRPr lang="en-US" sz="3200" dirty="0">
              <a:solidFill>
                <a:prstClr val="white"/>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1160285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6254" y="4226575"/>
            <a:ext cx="9047746" cy="2308324"/>
          </a:xfrm>
          <a:prstGeom prst="rect">
            <a:avLst/>
          </a:prstGeom>
          <a:noFill/>
        </p:spPr>
        <p:txBody>
          <a:bodyPr wrap="square" rtlCol="0">
            <a:spAutoFit/>
          </a:bodyPr>
          <a:lstStyle/>
          <a:p>
            <a:pPr marL="285750" indent="-285750">
              <a:buFont typeface="Wingdings" panose="05000000000000000000" pitchFamily="2" charset="2"/>
              <a:buChar char="Ø"/>
            </a:pPr>
            <a:r>
              <a:rPr lang="en-GB" sz="2400" dirty="0"/>
              <a:t>Geomorphology impacts are not as severe as </a:t>
            </a:r>
            <a:r>
              <a:rPr lang="en-GB" sz="2400" dirty="0" smtClean="0"/>
              <a:t>US - </a:t>
            </a:r>
            <a:r>
              <a:rPr lang="en-GB" sz="2400" dirty="0"/>
              <a:t>distance of the dam. </a:t>
            </a:r>
            <a:r>
              <a:rPr lang="en-GB" sz="2400" dirty="0" smtClean="0"/>
              <a:t>Reduction </a:t>
            </a:r>
            <a:r>
              <a:rPr lang="en-GB" sz="2400" dirty="0"/>
              <a:t>of large flood &amp;</a:t>
            </a:r>
            <a:r>
              <a:rPr lang="en-GB" sz="2400" dirty="0" smtClean="0"/>
              <a:t> </a:t>
            </a:r>
            <a:r>
              <a:rPr lang="en-GB" sz="2400" dirty="0"/>
              <a:t>delayed early wet season floods still cause </a:t>
            </a:r>
            <a:r>
              <a:rPr lang="en-GB" sz="2400" dirty="0" smtClean="0"/>
              <a:t>impacts.  </a:t>
            </a:r>
          </a:p>
          <a:p>
            <a:pPr marL="285750" indent="-285750">
              <a:buFont typeface="Wingdings" panose="05000000000000000000" pitchFamily="2" charset="2"/>
              <a:buChar char="Ø"/>
            </a:pPr>
            <a:r>
              <a:rPr lang="en-GB" sz="2400" dirty="0" smtClean="0"/>
              <a:t>The </a:t>
            </a:r>
            <a:r>
              <a:rPr lang="en-GB" sz="2400" dirty="0"/>
              <a:t>worst scenarios are Sc MK2 </a:t>
            </a:r>
            <a:r>
              <a:rPr lang="en-GB" sz="2400" dirty="0" smtClean="0"/>
              <a:t>&amp; 4 (no EWR releases).  </a:t>
            </a:r>
          </a:p>
          <a:p>
            <a:pPr marL="285750" indent="-285750">
              <a:buFont typeface="Wingdings" panose="05000000000000000000" pitchFamily="2" charset="2"/>
              <a:buChar char="Ø"/>
            </a:pPr>
            <a:r>
              <a:rPr lang="en-GB" sz="2400" dirty="0" smtClean="0"/>
              <a:t>The </a:t>
            </a:r>
            <a:r>
              <a:rPr lang="en-GB" sz="2400" dirty="0"/>
              <a:t>deterioration in </a:t>
            </a:r>
            <a:r>
              <a:rPr lang="en-GB" sz="2400" dirty="0" smtClean="0"/>
              <a:t>instream biota (small), </a:t>
            </a:r>
            <a:r>
              <a:rPr lang="en-GB" sz="2400" dirty="0"/>
              <a:t>is related to the low flows for drought in wet months and impact on </a:t>
            </a:r>
            <a:r>
              <a:rPr lang="en-GB" sz="2400" dirty="0" smtClean="0"/>
              <a:t>spawning</a:t>
            </a:r>
            <a:endParaRPr lang="en-ZA" sz="2400" dirty="0">
              <a:latin typeface="Arial" panose="020B0604020202020204" pitchFamily="34" charset="0"/>
              <a:cs typeface="Arial" panose="020B0604020202020204" pitchFamily="34" charset="0"/>
            </a:endParaRPr>
          </a:p>
        </p:txBody>
      </p:sp>
      <p:sp>
        <p:nvSpPr>
          <p:cNvPr id="6" name="Title 1"/>
          <p:cNvSpPr txBox="1">
            <a:spLocks/>
          </p:cNvSpPr>
          <p:nvPr/>
        </p:nvSpPr>
        <p:spPr bwMode="auto">
          <a:xfrm>
            <a:off x="285750" y="0"/>
            <a:ext cx="8572500"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defTabSz="457200" fontAlgn="base">
              <a:spcBef>
                <a:spcPct val="0"/>
              </a:spcBef>
              <a:spcAft>
                <a:spcPct val="0"/>
              </a:spcAft>
            </a:pPr>
            <a:r>
              <a:rPr lang="en-ZA" altLang="en-US" sz="2600" b="1" dirty="0" smtClean="0">
                <a:solidFill>
                  <a:prstClr val="white"/>
                </a:solidFill>
                <a:latin typeface="Futura Md BT" pitchFamily="34" charset="0"/>
              </a:rPr>
              <a:t>MK_I_EWR3:  Scenario ranking</a:t>
            </a:r>
            <a:endParaRPr lang="en-ZA" altLang="en-US" sz="2600" b="1" dirty="0">
              <a:solidFill>
                <a:prstClr val="white"/>
              </a:solidFill>
              <a:latin typeface="Futura Md BT"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436858251"/>
              </p:ext>
            </p:extLst>
          </p:nvPr>
        </p:nvGraphicFramePr>
        <p:xfrm>
          <a:off x="285750" y="644156"/>
          <a:ext cx="7811503" cy="3509611"/>
        </p:xfrm>
        <a:graphic>
          <a:graphicData uri="http://schemas.openxmlformats.org/drawingml/2006/table">
            <a:tbl>
              <a:tblPr firstRow="1" firstCol="1" bandRow="1"/>
              <a:tblGrid>
                <a:gridCol w="1430968"/>
                <a:gridCol w="1079366"/>
                <a:gridCol w="993864"/>
                <a:gridCol w="1208816"/>
                <a:gridCol w="1282311"/>
                <a:gridCol w="907443"/>
                <a:gridCol w="908735"/>
              </a:tblGrid>
              <a:tr h="573817">
                <a:tc>
                  <a:txBody>
                    <a:bodyPr/>
                    <a:lstStyle/>
                    <a:p>
                      <a:pPr algn="ctr">
                        <a:lnSpc>
                          <a:spcPct val="120000"/>
                        </a:lnSpc>
                        <a:spcAft>
                          <a:spcPts val="0"/>
                        </a:spcAft>
                      </a:pPr>
                      <a:r>
                        <a:rPr lang="en-GB" sz="1800" b="1" dirty="0">
                          <a:effectLst/>
                          <a:latin typeface="Arial"/>
                          <a:ea typeface="Times New Roman"/>
                          <a:cs typeface="Arial"/>
                        </a:rPr>
                        <a:t>Component</a:t>
                      </a:r>
                      <a:endParaRPr lang="en-ZA" sz="1800" dirty="0">
                        <a:effectLst/>
                        <a:latin typeface="Arial"/>
                        <a:ea typeface="Times New Roman"/>
                        <a:cs typeface="Times New Roman"/>
                      </a:endParaRPr>
                    </a:p>
                  </a:txBody>
                  <a:tcPr marL="17780" marR="17780" marT="17780" marB="1778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a:lnSpc>
                          <a:spcPct val="120000"/>
                        </a:lnSpc>
                        <a:spcAft>
                          <a:spcPts val="0"/>
                        </a:spcAft>
                      </a:pPr>
                      <a:r>
                        <a:rPr lang="en-GB" sz="1800" b="1" dirty="0">
                          <a:effectLst/>
                          <a:latin typeface="Arial"/>
                          <a:ea typeface="Times New Roman"/>
                          <a:cs typeface="Arial"/>
                        </a:rPr>
                        <a:t>PES &amp; REC</a:t>
                      </a:r>
                      <a:endParaRPr lang="en-ZA" sz="1800" dirty="0">
                        <a:effectLst/>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US" sz="1800" b="1" dirty="0">
                          <a:effectLst/>
                          <a:latin typeface="Arial"/>
                          <a:ea typeface="Times New Roman"/>
                        </a:rPr>
                        <a:t>Sc MK2</a:t>
                      </a:r>
                      <a:endParaRPr lang="en-ZA" sz="1800" dirty="0">
                        <a:effectLst/>
                        <a:latin typeface="Arial"/>
                        <a:ea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US" sz="1800" b="1" dirty="0">
                          <a:effectLst/>
                          <a:latin typeface="Arial"/>
                          <a:ea typeface="Times New Roman"/>
                        </a:rPr>
                        <a:t>Sc MK21, 31, 41</a:t>
                      </a:r>
                      <a:endParaRPr lang="en-ZA" sz="1800" dirty="0">
                        <a:effectLst/>
                        <a:latin typeface="Arial"/>
                        <a:ea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US" sz="1800" b="1" dirty="0">
                          <a:effectLst/>
                          <a:latin typeface="Arial"/>
                          <a:ea typeface="Times New Roman"/>
                        </a:rPr>
                        <a:t>Sc MK22, 23, 32, 33</a:t>
                      </a:r>
                      <a:endParaRPr lang="en-ZA" sz="1800" dirty="0">
                        <a:effectLst/>
                        <a:latin typeface="Arial"/>
                        <a:ea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US" sz="1800" b="1" dirty="0">
                          <a:effectLst/>
                          <a:latin typeface="Arial"/>
                          <a:ea typeface="Times New Roman"/>
                        </a:rPr>
                        <a:t>Sc MK4</a:t>
                      </a:r>
                      <a:endParaRPr lang="en-ZA" sz="1800" dirty="0">
                        <a:effectLst/>
                        <a:latin typeface="Arial"/>
                        <a:ea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US" sz="1800" b="1" dirty="0">
                          <a:effectLst/>
                          <a:latin typeface="Arial"/>
                          <a:ea typeface="Times New Roman"/>
                        </a:rPr>
                        <a:t>Sc MK42</a:t>
                      </a:r>
                      <a:endParaRPr lang="en-ZA" sz="1800" dirty="0">
                        <a:effectLst/>
                        <a:latin typeface="Arial"/>
                        <a:ea typeface="Times New Roman"/>
                      </a:endParaRPr>
                    </a:p>
                  </a:txBody>
                  <a:tcPr marL="17780" marR="17780" marT="17780" marB="1778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r>
              <a:tr h="573817">
                <a:tc>
                  <a:txBody>
                    <a:bodyPr/>
                    <a:lstStyle/>
                    <a:p>
                      <a:pPr algn="just">
                        <a:lnSpc>
                          <a:spcPct val="120000"/>
                        </a:lnSpc>
                        <a:spcAft>
                          <a:spcPts val="0"/>
                        </a:spcAft>
                      </a:pPr>
                      <a:r>
                        <a:rPr lang="en-GB" sz="1800" dirty="0" smtClean="0">
                          <a:effectLst/>
                          <a:latin typeface="Arial"/>
                          <a:ea typeface="Times New Roman"/>
                          <a:cs typeface="Times New Roman"/>
                        </a:rPr>
                        <a:t>Phys</a:t>
                      </a:r>
                      <a:r>
                        <a:rPr lang="en-GB" sz="1800" baseline="0" dirty="0" smtClean="0">
                          <a:effectLst/>
                          <a:latin typeface="Arial"/>
                          <a:ea typeface="Times New Roman"/>
                          <a:cs typeface="Times New Roman"/>
                        </a:rPr>
                        <a:t> </a:t>
                      </a:r>
                      <a:r>
                        <a:rPr lang="en-GB" sz="1800" dirty="0" smtClean="0">
                          <a:effectLst/>
                          <a:latin typeface="Arial"/>
                          <a:ea typeface="Times New Roman"/>
                          <a:cs typeface="Times New Roman"/>
                        </a:rPr>
                        <a:t>chem</a:t>
                      </a:r>
                      <a:endParaRPr lang="en-ZA" sz="1800" dirty="0">
                        <a:effectLst/>
                        <a:latin typeface="Arial"/>
                        <a:ea typeface="Times New Roman"/>
                        <a:cs typeface="Times New Roman"/>
                      </a:endParaRPr>
                    </a:p>
                  </a:txBody>
                  <a:tcPr marL="17780" marR="17780" marT="17780" marB="1778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GB" sz="1800" b="1" dirty="0">
                          <a:effectLst/>
                          <a:latin typeface="Arial"/>
                          <a:ea typeface="Times New Roman"/>
                          <a:cs typeface="Arial"/>
                        </a:rPr>
                        <a:t>A/B</a:t>
                      </a:r>
                      <a:endParaRPr lang="en-ZA" sz="1800" dirty="0">
                        <a:effectLst/>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20000"/>
                        </a:lnSpc>
                        <a:spcAft>
                          <a:spcPts val="0"/>
                        </a:spcAft>
                      </a:pPr>
                      <a:r>
                        <a:rPr lang="en-GB" sz="1800" b="1" dirty="0">
                          <a:effectLst/>
                          <a:latin typeface="Arial"/>
                          <a:ea typeface="Times New Roman"/>
                          <a:cs typeface="Arial"/>
                        </a:rPr>
                        <a:t>B/C</a:t>
                      </a:r>
                      <a:endParaRPr lang="en-ZA" sz="1800" dirty="0">
                        <a:effectLst/>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CC99"/>
                    </a:solidFill>
                  </a:tcPr>
                </a:tc>
                <a:tc>
                  <a:txBody>
                    <a:bodyPr/>
                    <a:lstStyle/>
                    <a:p>
                      <a:pPr algn="ctr">
                        <a:lnSpc>
                          <a:spcPct val="120000"/>
                        </a:lnSpc>
                        <a:spcAft>
                          <a:spcPts val="0"/>
                        </a:spcAft>
                      </a:pPr>
                      <a:r>
                        <a:rPr lang="en-GB" sz="1800" b="1" dirty="0">
                          <a:effectLst/>
                          <a:latin typeface="Arial"/>
                          <a:ea typeface="Times New Roman"/>
                          <a:cs typeface="Arial"/>
                        </a:rPr>
                        <a:t>A/B</a:t>
                      </a:r>
                      <a:endParaRPr lang="en-ZA" sz="1800" dirty="0">
                        <a:effectLst/>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20000"/>
                        </a:lnSpc>
                        <a:spcAft>
                          <a:spcPts val="0"/>
                        </a:spcAft>
                      </a:pPr>
                      <a:r>
                        <a:rPr lang="en-GB" sz="1800" b="1" dirty="0">
                          <a:effectLst/>
                          <a:latin typeface="Arial"/>
                          <a:ea typeface="Times New Roman"/>
                          <a:cs typeface="Arial"/>
                        </a:rPr>
                        <a:t>B</a:t>
                      </a:r>
                      <a:endParaRPr lang="en-ZA" sz="1800" dirty="0">
                        <a:effectLst/>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a:lnSpc>
                          <a:spcPct val="120000"/>
                        </a:lnSpc>
                        <a:spcAft>
                          <a:spcPts val="0"/>
                        </a:spcAft>
                      </a:pPr>
                      <a:r>
                        <a:rPr lang="en-GB" sz="1800" b="1" dirty="0">
                          <a:effectLst/>
                          <a:latin typeface="Arial"/>
                          <a:ea typeface="Times New Roman"/>
                          <a:cs typeface="Arial"/>
                        </a:rPr>
                        <a:t>B/C</a:t>
                      </a:r>
                      <a:endParaRPr lang="en-ZA" sz="1800" dirty="0">
                        <a:effectLst/>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CC99"/>
                    </a:solidFill>
                  </a:tcPr>
                </a:tc>
                <a:tc>
                  <a:txBody>
                    <a:bodyPr/>
                    <a:lstStyle/>
                    <a:p>
                      <a:pPr algn="ctr">
                        <a:lnSpc>
                          <a:spcPct val="120000"/>
                        </a:lnSpc>
                        <a:spcAft>
                          <a:spcPts val="0"/>
                        </a:spcAft>
                      </a:pPr>
                      <a:r>
                        <a:rPr lang="en-GB" sz="1800" b="1" dirty="0">
                          <a:effectLst/>
                          <a:latin typeface="Arial"/>
                          <a:ea typeface="Times New Roman"/>
                          <a:cs typeface="Arial"/>
                        </a:rPr>
                        <a:t>B</a:t>
                      </a:r>
                      <a:endParaRPr lang="en-ZA" sz="1800" dirty="0">
                        <a:effectLst/>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r>
              <a:tr h="339655">
                <a:tc>
                  <a:txBody>
                    <a:bodyPr/>
                    <a:lstStyle/>
                    <a:p>
                      <a:pPr algn="just">
                        <a:lnSpc>
                          <a:spcPct val="120000"/>
                        </a:lnSpc>
                        <a:spcAft>
                          <a:spcPts val="0"/>
                        </a:spcAft>
                      </a:pPr>
                      <a:r>
                        <a:rPr lang="en-GB" sz="1800" dirty="0">
                          <a:effectLst/>
                          <a:latin typeface="Arial"/>
                          <a:ea typeface="Times New Roman"/>
                          <a:cs typeface="Times New Roman"/>
                        </a:rPr>
                        <a:t>Geom</a:t>
                      </a:r>
                      <a:endParaRPr lang="en-ZA" sz="1800" dirty="0">
                        <a:effectLst/>
                        <a:latin typeface="Arial"/>
                        <a:ea typeface="Times New Roman"/>
                        <a:cs typeface="Times New Roman"/>
                      </a:endParaRPr>
                    </a:p>
                  </a:txBody>
                  <a:tcPr marL="17780" marR="17780" marT="17780" marB="1778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GB" sz="1800" b="1" dirty="0">
                          <a:effectLst/>
                          <a:latin typeface="Arial"/>
                          <a:ea typeface="Times New Roman"/>
                          <a:cs typeface="Arial"/>
                        </a:rPr>
                        <a:t>B</a:t>
                      </a:r>
                      <a:endParaRPr lang="en-ZA" sz="1800" dirty="0">
                        <a:effectLst/>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a:lnSpc>
                          <a:spcPct val="120000"/>
                        </a:lnSpc>
                        <a:spcAft>
                          <a:spcPts val="0"/>
                        </a:spcAft>
                      </a:pPr>
                      <a:r>
                        <a:rPr lang="en-GB" sz="1800" b="1" dirty="0">
                          <a:effectLst/>
                          <a:latin typeface="Arial"/>
                          <a:ea typeface="Times New Roman"/>
                          <a:cs typeface="Arial"/>
                        </a:rPr>
                        <a:t>C</a:t>
                      </a:r>
                      <a:endParaRPr lang="en-ZA" sz="1800" dirty="0">
                        <a:effectLst/>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a:lnSpc>
                          <a:spcPct val="120000"/>
                        </a:lnSpc>
                        <a:spcAft>
                          <a:spcPts val="0"/>
                        </a:spcAft>
                      </a:pPr>
                      <a:r>
                        <a:rPr lang="en-GB" sz="1800" b="1" dirty="0">
                          <a:effectLst/>
                          <a:latin typeface="Arial"/>
                          <a:ea typeface="Times New Roman"/>
                          <a:cs typeface="Arial"/>
                        </a:rPr>
                        <a:t>B/C</a:t>
                      </a:r>
                      <a:endParaRPr lang="en-ZA" sz="1800" dirty="0">
                        <a:effectLst/>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CC99"/>
                    </a:solidFill>
                  </a:tcPr>
                </a:tc>
                <a:tc>
                  <a:txBody>
                    <a:bodyPr/>
                    <a:lstStyle/>
                    <a:p>
                      <a:pPr algn="ctr">
                        <a:lnSpc>
                          <a:spcPct val="120000"/>
                        </a:lnSpc>
                        <a:spcAft>
                          <a:spcPts val="0"/>
                        </a:spcAft>
                      </a:pPr>
                      <a:r>
                        <a:rPr lang="en-GB" sz="1800" b="1" dirty="0">
                          <a:effectLst/>
                          <a:latin typeface="Arial"/>
                          <a:ea typeface="Times New Roman"/>
                          <a:cs typeface="Arial"/>
                        </a:rPr>
                        <a:t>C</a:t>
                      </a:r>
                      <a:endParaRPr lang="en-ZA" sz="1800" dirty="0">
                        <a:effectLst/>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a:lnSpc>
                          <a:spcPct val="120000"/>
                        </a:lnSpc>
                        <a:spcAft>
                          <a:spcPts val="0"/>
                        </a:spcAft>
                      </a:pPr>
                      <a:r>
                        <a:rPr lang="en-GB" sz="1800" b="1" dirty="0">
                          <a:effectLst/>
                          <a:latin typeface="Arial"/>
                          <a:ea typeface="Times New Roman"/>
                          <a:cs typeface="Arial"/>
                        </a:rPr>
                        <a:t>C</a:t>
                      </a:r>
                      <a:endParaRPr lang="en-ZA" sz="1800" dirty="0">
                        <a:effectLst/>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a:lnSpc>
                          <a:spcPct val="120000"/>
                        </a:lnSpc>
                        <a:spcAft>
                          <a:spcPts val="0"/>
                        </a:spcAft>
                      </a:pPr>
                      <a:r>
                        <a:rPr lang="en-GB" sz="1800" b="1" dirty="0">
                          <a:effectLst/>
                          <a:latin typeface="Arial"/>
                          <a:ea typeface="Times New Roman"/>
                          <a:cs typeface="Arial"/>
                        </a:rPr>
                        <a:t>C</a:t>
                      </a:r>
                      <a:endParaRPr lang="en-ZA" sz="1800" dirty="0">
                        <a:effectLst/>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r>
              <a:tr h="339655">
                <a:tc>
                  <a:txBody>
                    <a:bodyPr/>
                    <a:lstStyle/>
                    <a:p>
                      <a:pPr algn="just">
                        <a:lnSpc>
                          <a:spcPct val="120000"/>
                        </a:lnSpc>
                        <a:spcAft>
                          <a:spcPts val="0"/>
                        </a:spcAft>
                      </a:pPr>
                      <a:r>
                        <a:rPr lang="en-GB" sz="1800" dirty="0">
                          <a:effectLst/>
                          <a:latin typeface="Arial"/>
                          <a:ea typeface="Times New Roman"/>
                          <a:cs typeface="Times New Roman"/>
                        </a:rPr>
                        <a:t>Fish</a:t>
                      </a:r>
                      <a:endParaRPr lang="en-ZA" sz="1800" dirty="0">
                        <a:effectLst/>
                        <a:latin typeface="Arial"/>
                        <a:ea typeface="Times New Roman"/>
                        <a:cs typeface="Times New Roman"/>
                      </a:endParaRPr>
                    </a:p>
                  </a:txBody>
                  <a:tcPr marL="17780" marR="17780" marT="17780" marB="1778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GB" sz="1800" b="1" dirty="0">
                          <a:effectLst/>
                          <a:latin typeface="Arial"/>
                          <a:ea typeface="Times New Roman"/>
                          <a:cs typeface="Arial"/>
                        </a:rPr>
                        <a:t>B</a:t>
                      </a:r>
                      <a:endParaRPr lang="en-ZA" sz="1800" dirty="0">
                        <a:effectLst/>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a:lnSpc>
                          <a:spcPct val="120000"/>
                        </a:lnSpc>
                        <a:spcAft>
                          <a:spcPts val="0"/>
                        </a:spcAft>
                      </a:pPr>
                      <a:r>
                        <a:rPr lang="en-GB" sz="1800" b="1" dirty="0">
                          <a:effectLst/>
                          <a:latin typeface="Arial"/>
                          <a:ea typeface="Times New Roman"/>
                          <a:cs typeface="Arial"/>
                        </a:rPr>
                        <a:t>C</a:t>
                      </a:r>
                      <a:endParaRPr lang="en-ZA" sz="1800" dirty="0">
                        <a:effectLst/>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a:lnSpc>
                          <a:spcPct val="120000"/>
                        </a:lnSpc>
                        <a:spcAft>
                          <a:spcPts val="0"/>
                        </a:spcAft>
                      </a:pPr>
                      <a:r>
                        <a:rPr lang="en-GB" sz="1800" b="1" dirty="0">
                          <a:effectLst/>
                          <a:latin typeface="Arial"/>
                          <a:ea typeface="Times New Roman"/>
                          <a:cs typeface="Arial"/>
                        </a:rPr>
                        <a:t>B/C</a:t>
                      </a:r>
                      <a:endParaRPr lang="en-ZA" sz="1800" dirty="0">
                        <a:effectLst/>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CC99"/>
                    </a:solidFill>
                  </a:tcPr>
                </a:tc>
                <a:tc>
                  <a:txBody>
                    <a:bodyPr/>
                    <a:lstStyle/>
                    <a:p>
                      <a:pPr algn="ctr">
                        <a:lnSpc>
                          <a:spcPct val="120000"/>
                        </a:lnSpc>
                        <a:spcAft>
                          <a:spcPts val="0"/>
                        </a:spcAft>
                      </a:pPr>
                      <a:r>
                        <a:rPr lang="en-GB" sz="1800" b="1" dirty="0">
                          <a:effectLst/>
                          <a:latin typeface="Arial"/>
                          <a:ea typeface="Times New Roman"/>
                          <a:cs typeface="Arial"/>
                        </a:rPr>
                        <a:t>C</a:t>
                      </a:r>
                      <a:endParaRPr lang="en-ZA" sz="1800" dirty="0">
                        <a:effectLst/>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a:lnSpc>
                          <a:spcPct val="120000"/>
                        </a:lnSpc>
                        <a:spcAft>
                          <a:spcPts val="0"/>
                        </a:spcAft>
                      </a:pPr>
                      <a:r>
                        <a:rPr lang="en-GB" sz="1800" b="1" dirty="0">
                          <a:effectLst/>
                          <a:latin typeface="Arial"/>
                          <a:ea typeface="Times New Roman"/>
                          <a:cs typeface="Arial"/>
                        </a:rPr>
                        <a:t>C</a:t>
                      </a:r>
                      <a:endParaRPr lang="en-ZA" sz="1800" dirty="0">
                        <a:effectLst/>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a:lnSpc>
                          <a:spcPct val="120000"/>
                        </a:lnSpc>
                        <a:spcAft>
                          <a:spcPts val="0"/>
                        </a:spcAft>
                      </a:pPr>
                      <a:r>
                        <a:rPr lang="en-GB" sz="1800" b="1" dirty="0">
                          <a:effectLst/>
                          <a:latin typeface="Arial"/>
                          <a:ea typeface="Times New Roman"/>
                          <a:cs typeface="Arial"/>
                        </a:rPr>
                        <a:t>C</a:t>
                      </a:r>
                      <a:endParaRPr lang="en-ZA" sz="1800" dirty="0">
                        <a:effectLst/>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r>
              <a:tr h="573817">
                <a:tc>
                  <a:txBody>
                    <a:bodyPr/>
                    <a:lstStyle/>
                    <a:p>
                      <a:pPr algn="just">
                        <a:lnSpc>
                          <a:spcPct val="120000"/>
                        </a:lnSpc>
                        <a:spcAft>
                          <a:spcPts val="0"/>
                        </a:spcAft>
                      </a:pPr>
                      <a:r>
                        <a:rPr lang="en-GB" sz="1800" dirty="0" smtClean="0">
                          <a:effectLst/>
                          <a:latin typeface="Arial"/>
                          <a:ea typeface="Times New Roman"/>
                          <a:cs typeface="Times New Roman"/>
                        </a:rPr>
                        <a:t>Inverteb</a:t>
                      </a:r>
                      <a:endParaRPr lang="en-ZA" sz="1800" dirty="0">
                        <a:effectLst/>
                        <a:latin typeface="Arial"/>
                        <a:ea typeface="Times New Roman"/>
                        <a:cs typeface="Times New Roman"/>
                      </a:endParaRPr>
                    </a:p>
                  </a:txBody>
                  <a:tcPr marL="17780" marR="17780" marT="17780" marB="1778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GB" sz="1800" b="1" dirty="0">
                          <a:effectLst/>
                          <a:latin typeface="Arial"/>
                          <a:ea typeface="Times New Roman"/>
                          <a:cs typeface="Arial"/>
                        </a:rPr>
                        <a:t>B</a:t>
                      </a:r>
                      <a:endParaRPr lang="en-ZA" sz="1800" dirty="0">
                        <a:effectLst/>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a:lnSpc>
                          <a:spcPct val="120000"/>
                        </a:lnSpc>
                        <a:spcAft>
                          <a:spcPts val="0"/>
                        </a:spcAft>
                      </a:pPr>
                      <a:r>
                        <a:rPr lang="en-GB" sz="1800" b="1" dirty="0">
                          <a:effectLst/>
                          <a:latin typeface="Arial"/>
                          <a:ea typeface="Times New Roman"/>
                          <a:cs typeface="Arial"/>
                        </a:rPr>
                        <a:t>C/D</a:t>
                      </a:r>
                      <a:endParaRPr lang="en-ZA" sz="1800" dirty="0">
                        <a:effectLst/>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923C"/>
                    </a:solidFill>
                  </a:tcPr>
                </a:tc>
                <a:tc>
                  <a:txBody>
                    <a:bodyPr/>
                    <a:lstStyle/>
                    <a:p>
                      <a:pPr algn="ctr">
                        <a:lnSpc>
                          <a:spcPct val="120000"/>
                        </a:lnSpc>
                        <a:spcAft>
                          <a:spcPts val="0"/>
                        </a:spcAft>
                      </a:pPr>
                      <a:r>
                        <a:rPr lang="en-GB" sz="1800" b="1" dirty="0">
                          <a:effectLst/>
                          <a:latin typeface="Arial"/>
                          <a:ea typeface="Times New Roman"/>
                          <a:cs typeface="Arial"/>
                        </a:rPr>
                        <a:t>B/C</a:t>
                      </a:r>
                      <a:endParaRPr lang="en-ZA" sz="1800" dirty="0">
                        <a:effectLst/>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CC99"/>
                    </a:solidFill>
                  </a:tcPr>
                </a:tc>
                <a:tc>
                  <a:txBody>
                    <a:bodyPr/>
                    <a:lstStyle/>
                    <a:p>
                      <a:pPr algn="ctr">
                        <a:lnSpc>
                          <a:spcPct val="120000"/>
                        </a:lnSpc>
                        <a:spcAft>
                          <a:spcPts val="0"/>
                        </a:spcAft>
                      </a:pPr>
                      <a:r>
                        <a:rPr lang="en-GB" sz="1800" b="1" dirty="0">
                          <a:effectLst/>
                          <a:latin typeface="Arial"/>
                          <a:ea typeface="Times New Roman"/>
                          <a:cs typeface="Arial"/>
                        </a:rPr>
                        <a:t>C</a:t>
                      </a:r>
                      <a:endParaRPr lang="en-ZA" sz="1800" dirty="0">
                        <a:effectLst/>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a:lnSpc>
                          <a:spcPct val="120000"/>
                        </a:lnSpc>
                        <a:spcAft>
                          <a:spcPts val="0"/>
                        </a:spcAft>
                      </a:pPr>
                      <a:r>
                        <a:rPr lang="en-GB" sz="1800" b="1" dirty="0">
                          <a:effectLst/>
                          <a:latin typeface="Arial"/>
                          <a:ea typeface="Times New Roman"/>
                          <a:cs typeface="Arial"/>
                        </a:rPr>
                        <a:t>C/D</a:t>
                      </a:r>
                      <a:endParaRPr lang="en-ZA" sz="1800" dirty="0">
                        <a:effectLst/>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923C"/>
                    </a:solidFill>
                  </a:tcPr>
                </a:tc>
                <a:tc>
                  <a:txBody>
                    <a:bodyPr/>
                    <a:lstStyle/>
                    <a:p>
                      <a:pPr algn="ctr">
                        <a:lnSpc>
                          <a:spcPct val="120000"/>
                        </a:lnSpc>
                        <a:spcAft>
                          <a:spcPts val="0"/>
                        </a:spcAft>
                      </a:pPr>
                      <a:r>
                        <a:rPr lang="en-GB" sz="1800" b="1" dirty="0">
                          <a:effectLst/>
                          <a:latin typeface="Arial"/>
                          <a:ea typeface="Times New Roman"/>
                          <a:cs typeface="Arial"/>
                        </a:rPr>
                        <a:t>C</a:t>
                      </a:r>
                      <a:endParaRPr lang="en-ZA" sz="1800" dirty="0">
                        <a:effectLst/>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r>
              <a:tr h="573817">
                <a:tc>
                  <a:txBody>
                    <a:bodyPr/>
                    <a:lstStyle/>
                    <a:p>
                      <a:pPr algn="just">
                        <a:lnSpc>
                          <a:spcPct val="120000"/>
                        </a:lnSpc>
                        <a:spcAft>
                          <a:spcPts val="0"/>
                        </a:spcAft>
                      </a:pPr>
                      <a:r>
                        <a:rPr lang="en-GB" sz="1800" dirty="0" smtClean="0">
                          <a:effectLst/>
                          <a:latin typeface="Arial"/>
                          <a:ea typeface="Times New Roman"/>
                          <a:cs typeface="Times New Roman"/>
                        </a:rPr>
                        <a:t>Rip veg</a:t>
                      </a:r>
                      <a:endParaRPr lang="en-ZA" sz="1800" dirty="0">
                        <a:effectLst/>
                        <a:latin typeface="Arial"/>
                        <a:ea typeface="Times New Roman"/>
                        <a:cs typeface="Times New Roman"/>
                      </a:endParaRPr>
                    </a:p>
                  </a:txBody>
                  <a:tcPr marL="17780" marR="17780" marT="17780" marB="1778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GB" sz="1800" b="1" dirty="0">
                          <a:effectLst/>
                          <a:latin typeface="Arial"/>
                          <a:ea typeface="Times New Roman"/>
                          <a:cs typeface="Arial"/>
                        </a:rPr>
                        <a:t>D</a:t>
                      </a:r>
                      <a:endParaRPr lang="en-ZA" sz="1800" dirty="0">
                        <a:effectLst/>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c>
                  <a:txBody>
                    <a:bodyPr/>
                    <a:lstStyle/>
                    <a:p>
                      <a:pPr algn="ctr">
                        <a:lnSpc>
                          <a:spcPct val="120000"/>
                        </a:lnSpc>
                        <a:spcAft>
                          <a:spcPts val="0"/>
                        </a:spcAft>
                      </a:pPr>
                      <a:r>
                        <a:rPr lang="en-GB" sz="1800" b="1" dirty="0">
                          <a:effectLst/>
                          <a:latin typeface="Arial"/>
                          <a:ea typeface="Times New Roman"/>
                          <a:cs typeface="Arial"/>
                        </a:rPr>
                        <a:t>D</a:t>
                      </a:r>
                      <a:endParaRPr lang="en-ZA" sz="1800" dirty="0">
                        <a:effectLst/>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c>
                  <a:txBody>
                    <a:bodyPr/>
                    <a:lstStyle/>
                    <a:p>
                      <a:pPr algn="ctr">
                        <a:lnSpc>
                          <a:spcPct val="120000"/>
                        </a:lnSpc>
                        <a:spcAft>
                          <a:spcPts val="0"/>
                        </a:spcAft>
                      </a:pPr>
                      <a:r>
                        <a:rPr lang="en-GB" sz="1800" b="1" dirty="0">
                          <a:effectLst/>
                          <a:latin typeface="Arial"/>
                          <a:ea typeface="Times New Roman"/>
                          <a:cs typeface="Arial"/>
                        </a:rPr>
                        <a:t>D</a:t>
                      </a:r>
                      <a:endParaRPr lang="en-ZA" sz="1800" dirty="0">
                        <a:effectLst/>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c>
                  <a:txBody>
                    <a:bodyPr/>
                    <a:lstStyle/>
                    <a:p>
                      <a:pPr algn="ctr">
                        <a:lnSpc>
                          <a:spcPct val="120000"/>
                        </a:lnSpc>
                        <a:spcAft>
                          <a:spcPts val="0"/>
                        </a:spcAft>
                      </a:pPr>
                      <a:r>
                        <a:rPr lang="en-GB" sz="1800" b="1" dirty="0">
                          <a:effectLst/>
                          <a:latin typeface="Arial"/>
                          <a:ea typeface="Times New Roman"/>
                          <a:cs typeface="Arial"/>
                        </a:rPr>
                        <a:t>D</a:t>
                      </a:r>
                      <a:endParaRPr lang="en-ZA" sz="1800" dirty="0">
                        <a:effectLst/>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c>
                  <a:txBody>
                    <a:bodyPr/>
                    <a:lstStyle/>
                    <a:p>
                      <a:pPr algn="ctr">
                        <a:lnSpc>
                          <a:spcPct val="120000"/>
                        </a:lnSpc>
                        <a:spcAft>
                          <a:spcPts val="0"/>
                        </a:spcAft>
                      </a:pPr>
                      <a:r>
                        <a:rPr lang="en-GB" sz="1800" b="1" dirty="0">
                          <a:effectLst/>
                          <a:latin typeface="Arial"/>
                          <a:ea typeface="Times New Roman"/>
                          <a:cs typeface="Arial"/>
                        </a:rPr>
                        <a:t>D</a:t>
                      </a:r>
                      <a:endParaRPr lang="en-ZA" sz="1800" dirty="0">
                        <a:effectLst/>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c>
                  <a:txBody>
                    <a:bodyPr/>
                    <a:lstStyle/>
                    <a:p>
                      <a:pPr algn="ctr">
                        <a:lnSpc>
                          <a:spcPct val="120000"/>
                        </a:lnSpc>
                        <a:spcAft>
                          <a:spcPts val="0"/>
                        </a:spcAft>
                      </a:pPr>
                      <a:r>
                        <a:rPr lang="en-GB" sz="1800" b="1" dirty="0">
                          <a:effectLst/>
                          <a:latin typeface="Arial"/>
                          <a:ea typeface="Times New Roman"/>
                          <a:cs typeface="Arial"/>
                        </a:rPr>
                        <a:t>D</a:t>
                      </a:r>
                      <a:endParaRPr lang="en-ZA" sz="1800" dirty="0">
                        <a:effectLst/>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r>
              <a:tr h="339655">
                <a:tc>
                  <a:txBody>
                    <a:bodyPr/>
                    <a:lstStyle/>
                    <a:p>
                      <a:pPr algn="just">
                        <a:lnSpc>
                          <a:spcPct val="120000"/>
                        </a:lnSpc>
                        <a:spcAft>
                          <a:spcPts val="0"/>
                        </a:spcAft>
                      </a:pPr>
                      <a:r>
                        <a:rPr lang="en-GB" sz="1800" dirty="0">
                          <a:effectLst/>
                          <a:latin typeface="Arial"/>
                          <a:ea typeface="Times New Roman"/>
                          <a:cs typeface="Times New Roman"/>
                        </a:rPr>
                        <a:t>EcoStatus</a:t>
                      </a:r>
                      <a:endParaRPr lang="en-ZA" sz="1800" dirty="0">
                        <a:effectLst/>
                        <a:latin typeface="Arial"/>
                        <a:ea typeface="Times New Roman"/>
                        <a:cs typeface="Times New Roman"/>
                      </a:endParaRPr>
                    </a:p>
                  </a:txBody>
                  <a:tcPr marL="17780" marR="17780" marT="17780" marB="1778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GB" sz="1800" b="1" dirty="0">
                          <a:effectLst/>
                          <a:latin typeface="Arial"/>
                          <a:ea typeface="Times New Roman"/>
                          <a:cs typeface="Arial"/>
                        </a:rPr>
                        <a:t>C</a:t>
                      </a:r>
                      <a:endParaRPr lang="en-ZA" sz="1800" dirty="0">
                        <a:effectLst/>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FF00"/>
                    </a:solidFill>
                  </a:tcPr>
                </a:tc>
                <a:tc>
                  <a:txBody>
                    <a:bodyPr/>
                    <a:lstStyle/>
                    <a:p>
                      <a:pPr algn="ctr">
                        <a:lnSpc>
                          <a:spcPct val="120000"/>
                        </a:lnSpc>
                        <a:spcAft>
                          <a:spcPts val="0"/>
                        </a:spcAft>
                      </a:pPr>
                      <a:r>
                        <a:rPr lang="en-GB" sz="1800" b="1" dirty="0">
                          <a:effectLst/>
                          <a:latin typeface="Arial"/>
                          <a:ea typeface="Times New Roman"/>
                          <a:cs typeface="Arial"/>
                        </a:rPr>
                        <a:t>D</a:t>
                      </a:r>
                      <a:endParaRPr lang="en-ZA" sz="1800" dirty="0">
                        <a:effectLst/>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8000"/>
                    </a:solidFill>
                  </a:tcPr>
                </a:tc>
                <a:tc>
                  <a:txBody>
                    <a:bodyPr/>
                    <a:lstStyle/>
                    <a:p>
                      <a:pPr algn="ctr">
                        <a:lnSpc>
                          <a:spcPct val="120000"/>
                        </a:lnSpc>
                        <a:spcAft>
                          <a:spcPts val="0"/>
                        </a:spcAft>
                      </a:pPr>
                      <a:r>
                        <a:rPr lang="en-GB" sz="1800" b="1" dirty="0">
                          <a:effectLst/>
                          <a:latin typeface="Arial"/>
                          <a:ea typeface="Times New Roman"/>
                          <a:cs typeface="Arial"/>
                        </a:rPr>
                        <a:t>C</a:t>
                      </a:r>
                      <a:endParaRPr lang="en-ZA" sz="1800" dirty="0">
                        <a:effectLst/>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FF00"/>
                    </a:solidFill>
                  </a:tcPr>
                </a:tc>
                <a:tc>
                  <a:txBody>
                    <a:bodyPr/>
                    <a:lstStyle/>
                    <a:p>
                      <a:pPr algn="ctr">
                        <a:lnSpc>
                          <a:spcPct val="120000"/>
                        </a:lnSpc>
                        <a:spcAft>
                          <a:spcPts val="0"/>
                        </a:spcAft>
                      </a:pPr>
                      <a:r>
                        <a:rPr lang="en-GB" sz="1800" b="1" dirty="0">
                          <a:effectLst/>
                          <a:latin typeface="Arial"/>
                          <a:ea typeface="Times New Roman"/>
                          <a:cs typeface="Arial"/>
                        </a:rPr>
                        <a:t>C</a:t>
                      </a:r>
                      <a:endParaRPr lang="en-ZA" sz="1800" dirty="0">
                        <a:effectLst/>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FF00"/>
                    </a:solidFill>
                  </a:tcPr>
                </a:tc>
                <a:tc>
                  <a:txBody>
                    <a:bodyPr/>
                    <a:lstStyle/>
                    <a:p>
                      <a:pPr algn="ctr">
                        <a:lnSpc>
                          <a:spcPct val="120000"/>
                        </a:lnSpc>
                        <a:spcAft>
                          <a:spcPts val="0"/>
                        </a:spcAft>
                      </a:pPr>
                      <a:r>
                        <a:rPr lang="en-GB" sz="1800" b="1" dirty="0">
                          <a:effectLst/>
                          <a:latin typeface="Arial"/>
                          <a:ea typeface="Times New Roman"/>
                          <a:cs typeface="Arial"/>
                        </a:rPr>
                        <a:t>D</a:t>
                      </a:r>
                      <a:endParaRPr lang="en-ZA" sz="1800" dirty="0">
                        <a:effectLst/>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8000"/>
                    </a:solidFill>
                  </a:tcPr>
                </a:tc>
                <a:tc>
                  <a:txBody>
                    <a:bodyPr/>
                    <a:lstStyle/>
                    <a:p>
                      <a:pPr algn="ctr">
                        <a:lnSpc>
                          <a:spcPct val="120000"/>
                        </a:lnSpc>
                        <a:spcAft>
                          <a:spcPts val="0"/>
                        </a:spcAft>
                      </a:pPr>
                      <a:r>
                        <a:rPr lang="en-GB" sz="1800" b="1" dirty="0">
                          <a:effectLst/>
                          <a:latin typeface="Arial"/>
                          <a:ea typeface="Times New Roman"/>
                          <a:cs typeface="Arial"/>
                        </a:rPr>
                        <a:t>C/D</a:t>
                      </a:r>
                      <a:endParaRPr lang="en-ZA" sz="1800" dirty="0">
                        <a:effectLst/>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76923C"/>
                    </a:solidFill>
                  </a:tcPr>
                </a:tc>
              </a:tr>
            </a:tbl>
          </a:graphicData>
        </a:graphic>
      </p:graphicFrame>
    </p:spTree>
    <p:extLst>
      <p:ext uri="{BB962C8B-B14F-4D97-AF65-F5344CB8AC3E}">
        <p14:creationId xmlns:p14="http://schemas.microsoft.com/office/powerpoint/2010/main" val="38825304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066673" y="741363"/>
            <a:ext cx="4632159" cy="5940088"/>
          </a:xfrm>
          <a:prstGeom prst="rect">
            <a:avLst/>
          </a:prstGeom>
          <a:noFill/>
        </p:spPr>
        <p:txBody>
          <a:bodyPr wrap="square" rtlCol="0">
            <a:spAutoFit/>
          </a:bodyPr>
          <a:lstStyle/>
          <a:p>
            <a:pPr marL="285750" indent="-285750">
              <a:buFont typeface="Wingdings" panose="05000000000000000000" pitchFamily="2" charset="2"/>
              <a:buChar char="Ø"/>
            </a:pPr>
            <a:r>
              <a:rPr lang="en-GB" sz="2000" dirty="0" smtClean="0">
                <a:latin typeface="Arial" panose="020B0604020202020204" pitchFamily="34" charset="0"/>
                <a:cs typeface="Arial" panose="020B0604020202020204" pitchFamily="34" charset="0"/>
              </a:rPr>
              <a:t>Geomorph: </a:t>
            </a:r>
            <a:r>
              <a:rPr lang="en-GB" sz="2000" dirty="0" smtClean="0"/>
              <a:t>The </a:t>
            </a:r>
            <a:r>
              <a:rPr lang="en-GB" sz="2000" dirty="0"/>
              <a:t>results illustrate that none of the scenarios meet the ecological objectives. </a:t>
            </a:r>
            <a:endParaRPr lang="en-GB" sz="2000" dirty="0" smtClean="0"/>
          </a:p>
          <a:p>
            <a:pPr marL="285750" indent="-285750">
              <a:buFont typeface="Wingdings" panose="05000000000000000000" pitchFamily="2" charset="2"/>
              <a:buChar char="Ø"/>
            </a:pPr>
            <a:r>
              <a:rPr lang="en-GB" sz="2000" dirty="0" smtClean="0"/>
              <a:t> </a:t>
            </a:r>
            <a:r>
              <a:rPr lang="en-GB" sz="2000" dirty="0"/>
              <a:t>Sc MK 21, 31 and 41 results in the same EcoStatus and has the least impact with a slight deterioration in geomorphology and instream </a:t>
            </a:r>
            <a:r>
              <a:rPr lang="en-GB" sz="2000" dirty="0" smtClean="0"/>
              <a:t>biota.</a:t>
            </a:r>
          </a:p>
          <a:p>
            <a:pPr marL="285750" indent="-285750">
              <a:buFont typeface="Wingdings" panose="05000000000000000000" pitchFamily="2" charset="2"/>
              <a:buChar char="Ø"/>
            </a:pPr>
            <a:r>
              <a:rPr lang="en-GB" sz="2000" dirty="0" smtClean="0"/>
              <a:t>Sc </a:t>
            </a:r>
            <a:r>
              <a:rPr lang="en-GB" sz="2000" dirty="0"/>
              <a:t>MK22, 23, 32 and 33 also has the same EcoStatus as the PES/REC but there is further deterioration in the instream biota as well as geomorphology and water </a:t>
            </a:r>
            <a:r>
              <a:rPr lang="en-GB" sz="2000" dirty="0" smtClean="0"/>
              <a:t>quality.</a:t>
            </a:r>
          </a:p>
          <a:p>
            <a:pPr marL="285750" indent="-285750">
              <a:buFont typeface="Wingdings" panose="05000000000000000000" pitchFamily="2" charset="2"/>
              <a:buChar char="Ø"/>
            </a:pPr>
            <a:r>
              <a:rPr lang="en-GB" sz="2000" dirty="0" smtClean="0"/>
              <a:t>Scenario </a:t>
            </a:r>
            <a:r>
              <a:rPr lang="en-GB" sz="2000" dirty="0"/>
              <a:t>MK2 and 4 have the biggest impact as overall they drop a category for while Sc MK42 only caters for the low flow EWR and the impact is therefore slightly less, i.e. it drops half a category</a:t>
            </a:r>
            <a:endParaRPr lang="en-ZA" sz="2000" dirty="0"/>
          </a:p>
          <a:p>
            <a:pPr marL="285750" indent="-285750">
              <a:buFont typeface="Wingdings" panose="05000000000000000000" pitchFamily="2" charset="2"/>
              <a:buChar char="Ø"/>
            </a:pPr>
            <a:endParaRPr lang="en-GB" sz="2000" dirty="0" smtClean="0">
              <a:latin typeface="Arial" panose="020B0604020202020204" pitchFamily="34" charset="0"/>
              <a:cs typeface="Arial" panose="020B0604020202020204" pitchFamily="34" charset="0"/>
            </a:endParaRPr>
          </a:p>
        </p:txBody>
      </p:sp>
      <p:sp>
        <p:nvSpPr>
          <p:cNvPr id="4" name="Title 1"/>
          <p:cNvSpPr txBox="1">
            <a:spLocks/>
          </p:cNvSpPr>
          <p:nvPr/>
        </p:nvSpPr>
        <p:spPr bwMode="auto">
          <a:xfrm>
            <a:off x="285750" y="0"/>
            <a:ext cx="8572500"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defTabSz="457200" fontAlgn="base">
              <a:spcBef>
                <a:spcPct val="0"/>
              </a:spcBef>
              <a:spcAft>
                <a:spcPct val="0"/>
              </a:spcAft>
            </a:pPr>
            <a:r>
              <a:rPr lang="en-ZA" altLang="en-US" sz="2600" b="1" dirty="0" smtClean="0">
                <a:solidFill>
                  <a:prstClr val="white"/>
                </a:solidFill>
                <a:latin typeface="Futura Md BT" pitchFamily="34" charset="0"/>
              </a:rPr>
              <a:t>MK_I_EWR3:  Component ecological consequences</a:t>
            </a:r>
            <a:endParaRPr lang="en-ZA" altLang="en-US" sz="2600" b="1" dirty="0">
              <a:solidFill>
                <a:prstClr val="white"/>
              </a:solidFill>
              <a:latin typeface="Futura Md BT" pitchFamily="34" charset="0"/>
            </a:endParaRPr>
          </a:p>
        </p:txBody>
      </p:sp>
      <p:pic>
        <p:nvPicPr>
          <p:cNvPr id="5" name="Picture 4"/>
          <p:cNvPicPr/>
          <p:nvPr/>
        </p:nvPicPr>
        <p:blipFill rotWithShape="1">
          <a:blip r:embed="rId2" cstate="print">
            <a:extLst>
              <a:ext uri="{28A0092B-C50C-407E-A947-70E740481C1C}">
                <a14:useLocalDpi xmlns:a14="http://schemas.microsoft.com/office/drawing/2010/main" val="0"/>
              </a:ext>
            </a:extLst>
          </a:blip>
          <a:srcRect l="3163" r="53341" b="6727"/>
          <a:stretch/>
        </p:blipFill>
        <p:spPr bwMode="auto">
          <a:xfrm>
            <a:off x="96252" y="649705"/>
            <a:ext cx="3970421" cy="578719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389510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285750" y="0"/>
            <a:ext cx="8572500"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defTabSz="457200" fontAlgn="base">
              <a:spcBef>
                <a:spcPct val="0"/>
              </a:spcBef>
              <a:spcAft>
                <a:spcPct val="0"/>
              </a:spcAft>
            </a:pPr>
            <a:r>
              <a:rPr lang="en-ZA" altLang="en-US" sz="2600" b="1" dirty="0" smtClean="0">
                <a:solidFill>
                  <a:prstClr val="white"/>
                </a:solidFill>
                <a:latin typeface="Futura Md BT" pitchFamily="34" charset="0"/>
              </a:rPr>
              <a:t>MKOMAZI RIVER:  INTEGRATED CONSEQUENCES</a:t>
            </a:r>
            <a:endParaRPr lang="en-ZA" altLang="en-US" sz="2600" b="1" dirty="0">
              <a:solidFill>
                <a:prstClr val="white"/>
              </a:solidFill>
              <a:latin typeface="Futura Md BT" pitchFamily="34" charset="0"/>
            </a:endParaRP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3853" r="2775"/>
          <a:stretch/>
        </p:blipFill>
        <p:spPr bwMode="auto">
          <a:xfrm>
            <a:off x="180474" y="656873"/>
            <a:ext cx="8807115" cy="4353108"/>
          </a:xfrm>
          <a:prstGeom prst="rect">
            <a:avLst/>
          </a:prstGeom>
          <a:noFill/>
          <a:ln>
            <a:noFill/>
          </a:ln>
        </p:spPr>
      </p:pic>
    </p:spTree>
    <p:extLst>
      <p:ext uri="{BB962C8B-B14F-4D97-AF65-F5344CB8AC3E}">
        <p14:creationId xmlns:p14="http://schemas.microsoft.com/office/powerpoint/2010/main" val="7056007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285750" y="0"/>
            <a:ext cx="8572500"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defTabSz="457200" fontAlgn="base">
              <a:spcBef>
                <a:spcPct val="0"/>
              </a:spcBef>
              <a:spcAft>
                <a:spcPct val="0"/>
              </a:spcAft>
            </a:pPr>
            <a:r>
              <a:rPr lang="en-ZA" altLang="en-US" sz="2600" b="1" dirty="0" smtClean="0">
                <a:solidFill>
                  <a:prstClr val="white"/>
                </a:solidFill>
                <a:latin typeface="Futura Md BT" pitchFamily="34" charset="0"/>
              </a:rPr>
              <a:t>MKOMAZI RIVER: SITE WEIGHTING</a:t>
            </a:r>
            <a:endParaRPr lang="en-ZA" altLang="en-US" sz="2600" b="1" dirty="0">
              <a:solidFill>
                <a:prstClr val="white"/>
              </a:solidFill>
              <a:latin typeface="Futura Md BT"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673581001"/>
              </p:ext>
            </p:extLst>
          </p:nvPr>
        </p:nvGraphicFramePr>
        <p:xfrm>
          <a:off x="161463" y="1233346"/>
          <a:ext cx="8862220" cy="2336800"/>
        </p:xfrm>
        <a:graphic>
          <a:graphicData uri="http://schemas.openxmlformats.org/drawingml/2006/table">
            <a:tbl>
              <a:tblPr firstRow="1" firstCol="1" bandRow="1"/>
              <a:tblGrid>
                <a:gridCol w="1261561"/>
                <a:gridCol w="931453"/>
                <a:gridCol w="1403390"/>
                <a:gridCol w="906615"/>
                <a:gridCol w="1788390"/>
                <a:gridCol w="862328"/>
                <a:gridCol w="1708483"/>
              </a:tblGrid>
              <a:tr h="180340">
                <a:tc>
                  <a:txBody>
                    <a:bodyPr/>
                    <a:lstStyle/>
                    <a:p>
                      <a:pPr algn="ctr">
                        <a:spcAft>
                          <a:spcPts val="0"/>
                        </a:spcAft>
                      </a:pPr>
                      <a:r>
                        <a:rPr lang="en-ZA" sz="2400" b="1" dirty="0">
                          <a:effectLst/>
                          <a:latin typeface="Arial"/>
                          <a:ea typeface="Times New Roman"/>
                        </a:rPr>
                        <a:t>EWR site</a:t>
                      </a:r>
                      <a:endParaRPr lang="en-ZA" sz="2400" dirty="0">
                        <a:effectLst/>
                        <a:latin typeface="Arial"/>
                        <a:ea typeface="Times New Roman"/>
                      </a:endParaRPr>
                    </a:p>
                  </a:txBody>
                  <a:tcPr marL="17780" marR="17780" marT="17780" marB="1778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ZA" sz="2400" b="1" dirty="0">
                          <a:effectLst/>
                          <a:latin typeface="Arial"/>
                          <a:ea typeface="Times New Roman"/>
                        </a:rPr>
                        <a:t>PES</a:t>
                      </a:r>
                      <a:endParaRPr lang="en-ZA" sz="2400" dirty="0">
                        <a:effectLst/>
                        <a:latin typeface="Arial"/>
                        <a:ea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ZA" sz="2400" b="1" dirty="0">
                          <a:effectLst/>
                          <a:latin typeface="Arial"/>
                          <a:ea typeface="Times New Roman"/>
                        </a:rPr>
                        <a:t>EIS</a:t>
                      </a:r>
                      <a:endParaRPr lang="en-ZA" sz="2400" dirty="0">
                        <a:effectLst/>
                        <a:latin typeface="Arial"/>
                        <a:ea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ZA" sz="2400" b="1" dirty="0" smtClean="0">
                          <a:effectLst/>
                          <a:latin typeface="Arial"/>
                          <a:ea typeface="Times New Roman"/>
                        </a:rPr>
                        <a:t>Conf</a:t>
                      </a:r>
                      <a:endParaRPr lang="en-ZA" sz="2400" dirty="0">
                        <a:effectLst/>
                        <a:latin typeface="Arial"/>
                        <a:ea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ZA" sz="2400" b="1" dirty="0">
                          <a:effectLst/>
                          <a:latin typeface="Arial"/>
                          <a:ea typeface="Times New Roman"/>
                        </a:rPr>
                        <a:t>Locality in protected </a:t>
                      </a:r>
                      <a:r>
                        <a:rPr lang="en-ZA" sz="2400" b="1" dirty="0" smtClean="0">
                          <a:effectLst/>
                          <a:latin typeface="Arial"/>
                          <a:ea typeface="Times New Roman"/>
                        </a:rPr>
                        <a:t>areas</a:t>
                      </a:r>
                      <a:endParaRPr lang="en-ZA" sz="2400" dirty="0">
                        <a:effectLst/>
                        <a:latin typeface="Arial"/>
                        <a:ea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ZA" sz="2400" b="1" dirty="0" smtClean="0">
                          <a:effectLst/>
                          <a:latin typeface="Arial"/>
                          <a:ea typeface="Times New Roman"/>
                        </a:rPr>
                        <a:t>Dist</a:t>
                      </a:r>
                      <a:endParaRPr lang="en-ZA" sz="2400" dirty="0">
                        <a:effectLst/>
                        <a:latin typeface="Arial"/>
                        <a:ea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ZA" sz="2400" b="1" dirty="0">
                          <a:effectLst/>
                          <a:latin typeface="Arial"/>
                          <a:ea typeface="Times New Roman"/>
                        </a:rPr>
                        <a:t>Normalised Weight</a:t>
                      </a:r>
                      <a:endParaRPr lang="en-ZA" sz="2400" dirty="0">
                        <a:effectLst/>
                        <a:latin typeface="Arial"/>
                        <a:ea typeface="Times New Roman"/>
                      </a:endParaRPr>
                    </a:p>
                  </a:txBody>
                  <a:tcPr marL="17780" marR="17780" marT="17780" marB="1778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r>
              <a:tr h="180340">
                <a:tc>
                  <a:txBody>
                    <a:bodyPr/>
                    <a:lstStyle/>
                    <a:p>
                      <a:pPr>
                        <a:spcAft>
                          <a:spcPts val="0"/>
                        </a:spcAft>
                      </a:pPr>
                      <a:r>
                        <a:rPr lang="en-ZA" sz="2400" dirty="0">
                          <a:effectLst/>
                          <a:latin typeface="Arial"/>
                          <a:ea typeface="Times New Roman"/>
                        </a:rPr>
                        <a:t>EWR 1</a:t>
                      </a:r>
                    </a:p>
                  </a:txBody>
                  <a:tcPr marL="17780" marR="17780" marT="17780" marB="1778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2400" b="1" dirty="0">
                          <a:effectLst/>
                          <a:latin typeface="Arial"/>
                          <a:ea typeface="Times New Roman"/>
                        </a:rPr>
                        <a:t>C</a:t>
                      </a:r>
                      <a:endParaRPr lang="en-ZA" sz="2400" dirty="0">
                        <a:effectLst/>
                        <a:latin typeface="Arial"/>
                        <a:ea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spcAft>
                          <a:spcPts val="0"/>
                        </a:spcAft>
                      </a:pPr>
                      <a:r>
                        <a:rPr lang="en-ZA" sz="2400" dirty="0">
                          <a:effectLst/>
                          <a:latin typeface="Arial"/>
                          <a:ea typeface="Times New Roman"/>
                        </a:rPr>
                        <a:t>Moderate</a:t>
                      </a: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dirty="0">
                          <a:effectLst/>
                          <a:latin typeface="Arial"/>
                          <a:ea typeface="Times New Roman"/>
                        </a:rPr>
                        <a:t>3.4</a:t>
                      </a:r>
                      <a:endParaRPr lang="en-ZA" sz="2400" dirty="0">
                        <a:effectLst/>
                        <a:latin typeface="Arial"/>
                        <a:ea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2400" dirty="0">
                          <a:effectLst/>
                          <a:latin typeface="Arial"/>
                          <a:ea typeface="Times New Roman"/>
                        </a:rPr>
                        <a:t>1</a:t>
                      </a: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2400" dirty="0">
                          <a:effectLst/>
                          <a:latin typeface="Arial"/>
                          <a:ea typeface="Times New Roman"/>
                        </a:rPr>
                        <a:t>0.08</a:t>
                      </a: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2400" b="1" dirty="0">
                          <a:effectLst/>
                          <a:latin typeface="Arial"/>
                          <a:ea typeface="Times New Roman"/>
                        </a:rPr>
                        <a:t>0.22</a:t>
                      </a:r>
                      <a:endParaRPr lang="en-ZA" sz="2400" dirty="0">
                        <a:effectLst/>
                        <a:latin typeface="Arial"/>
                        <a:ea typeface="Times New Roman"/>
                      </a:endParaRPr>
                    </a:p>
                  </a:txBody>
                  <a:tcPr marL="17780" marR="17780" marT="17780" marB="1778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r h="180340">
                <a:tc>
                  <a:txBody>
                    <a:bodyPr/>
                    <a:lstStyle/>
                    <a:p>
                      <a:pPr>
                        <a:spcAft>
                          <a:spcPts val="0"/>
                        </a:spcAft>
                      </a:pPr>
                      <a:r>
                        <a:rPr lang="en-ZA" sz="2400" dirty="0">
                          <a:effectLst/>
                          <a:latin typeface="Arial"/>
                          <a:ea typeface="Times New Roman"/>
                        </a:rPr>
                        <a:t>EWR 2</a:t>
                      </a:r>
                    </a:p>
                  </a:txBody>
                  <a:tcPr marL="17780" marR="17780" marT="17780" marB="1778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2400" b="1" dirty="0">
                          <a:effectLst/>
                          <a:latin typeface="Arial"/>
                          <a:ea typeface="Times New Roman"/>
                        </a:rPr>
                        <a:t>B</a:t>
                      </a:r>
                      <a:endParaRPr lang="en-ZA" sz="2400" dirty="0">
                        <a:effectLst/>
                        <a:latin typeface="Arial"/>
                        <a:ea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spcAft>
                          <a:spcPts val="0"/>
                        </a:spcAft>
                      </a:pPr>
                      <a:r>
                        <a:rPr lang="en-ZA" sz="2400" dirty="0">
                          <a:effectLst/>
                          <a:latin typeface="Arial"/>
                          <a:ea typeface="Times New Roman"/>
                        </a:rPr>
                        <a:t>High</a:t>
                      </a: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dirty="0">
                          <a:effectLst/>
                          <a:latin typeface="Arial"/>
                          <a:ea typeface="Times New Roman"/>
                        </a:rPr>
                        <a:t>3.5</a:t>
                      </a:r>
                      <a:endParaRPr lang="en-ZA" sz="2400" dirty="0">
                        <a:effectLst/>
                        <a:latin typeface="Arial"/>
                        <a:ea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2400" dirty="0">
                          <a:effectLst/>
                          <a:latin typeface="Arial"/>
                          <a:ea typeface="Times New Roman"/>
                        </a:rPr>
                        <a:t>3</a:t>
                      </a: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2400" dirty="0">
                          <a:effectLst/>
                          <a:latin typeface="Arial"/>
                          <a:ea typeface="Times New Roman"/>
                        </a:rPr>
                        <a:t>0.32</a:t>
                      </a: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2400" b="1" dirty="0">
                          <a:effectLst/>
                          <a:latin typeface="Arial"/>
                          <a:ea typeface="Times New Roman"/>
                        </a:rPr>
                        <a:t>0.37</a:t>
                      </a:r>
                      <a:endParaRPr lang="en-ZA" sz="2400" dirty="0">
                        <a:effectLst/>
                        <a:latin typeface="Arial"/>
                        <a:ea typeface="Times New Roman"/>
                      </a:endParaRPr>
                    </a:p>
                  </a:txBody>
                  <a:tcPr marL="17780" marR="17780" marT="17780" marB="1778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r h="180340">
                <a:tc>
                  <a:txBody>
                    <a:bodyPr/>
                    <a:lstStyle/>
                    <a:p>
                      <a:pPr>
                        <a:spcAft>
                          <a:spcPts val="0"/>
                        </a:spcAft>
                      </a:pPr>
                      <a:r>
                        <a:rPr lang="en-ZA" sz="2400" dirty="0">
                          <a:effectLst/>
                          <a:latin typeface="Arial"/>
                          <a:ea typeface="Times New Roman"/>
                        </a:rPr>
                        <a:t>EWR 3</a:t>
                      </a:r>
                    </a:p>
                  </a:txBody>
                  <a:tcPr marL="17780" marR="17780" marT="17780" marB="1778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en-ZA" sz="2400" b="1" dirty="0">
                          <a:effectLst/>
                          <a:latin typeface="Arial"/>
                          <a:ea typeface="Times New Roman"/>
                        </a:rPr>
                        <a:t>C</a:t>
                      </a:r>
                      <a:endParaRPr lang="en-ZA" sz="2400" dirty="0">
                        <a:effectLst/>
                        <a:latin typeface="Arial"/>
                        <a:ea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FF00"/>
                    </a:solidFill>
                  </a:tcPr>
                </a:tc>
                <a:tc>
                  <a:txBody>
                    <a:bodyPr/>
                    <a:lstStyle/>
                    <a:p>
                      <a:pPr>
                        <a:spcAft>
                          <a:spcPts val="0"/>
                        </a:spcAft>
                      </a:pPr>
                      <a:r>
                        <a:rPr lang="en-ZA" sz="2400" dirty="0">
                          <a:effectLst/>
                          <a:latin typeface="Arial"/>
                          <a:ea typeface="Times New Roman"/>
                        </a:rPr>
                        <a:t>Moderate</a:t>
                      </a: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en-US" sz="2400" dirty="0">
                          <a:effectLst/>
                          <a:latin typeface="Arial"/>
                          <a:ea typeface="Times New Roman"/>
                        </a:rPr>
                        <a:t>3.4</a:t>
                      </a:r>
                      <a:endParaRPr lang="en-ZA" sz="2400" dirty="0">
                        <a:effectLst/>
                        <a:latin typeface="Arial"/>
                        <a:ea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en-ZA" sz="2400" dirty="0">
                          <a:effectLst/>
                          <a:latin typeface="Arial"/>
                          <a:ea typeface="Times New Roman"/>
                        </a:rPr>
                        <a:t>1</a:t>
                      </a: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en-ZA" sz="2400" dirty="0">
                          <a:effectLst/>
                          <a:latin typeface="Arial"/>
                          <a:ea typeface="Times New Roman"/>
                        </a:rPr>
                        <a:t>0.6</a:t>
                      </a: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en-ZA" sz="2400" b="1" dirty="0">
                          <a:effectLst/>
                          <a:latin typeface="Arial"/>
                          <a:ea typeface="Times New Roman"/>
                        </a:rPr>
                        <a:t>0.41</a:t>
                      </a:r>
                      <a:endParaRPr lang="en-ZA" sz="2400" dirty="0">
                        <a:effectLst/>
                        <a:latin typeface="Arial"/>
                        <a:ea typeface="Times New Roman"/>
                      </a:endParaRPr>
                    </a:p>
                  </a:txBody>
                  <a:tcPr marL="17780" marR="17780" marT="17780" marB="1778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85000"/>
                      </a:schemeClr>
                    </a:solidFill>
                  </a:tcPr>
                </a:tc>
              </a:tr>
            </a:tbl>
          </a:graphicData>
        </a:graphic>
      </p:graphicFrame>
    </p:spTree>
    <p:extLst>
      <p:ext uri="{BB962C8B-B14F-4D97-AF65-F5344CB8AC3E}">
        <p14:creationId xmlns:p14="http://schemas.microsoft.com/office/powerpoint/2010/main" val="31686543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extLst>
              <a:ext uri="{28A0092B-C50C-407E-A947-70E740481C1C}">
                <a14:useLocalDpi xmlns:a14="http://schemas.microsoft.com/office/drawing/2010/main" val="0"/>
              </a:ext>
            </a:extLst>
          </a:blip>
          <a:srcRect r="49741"/>
          <a:stretch/>
        </p:blipFill>
        <p:spPr bwMode="auto">
          <a:xfrm>
            <a:off x="305368" y="733809"/>
            <a:ext cx="4386948" cy="5811370"/>
          </a:xfrm>
          <a:prstGeom prst="rect">
            <a:avLst/>
          </a:prstGeom>
          <a:noFill/>
          <a:ln>
            <a:noFill/>
          </a:ln>
          <a:extLst>
            <a:ext uri="{53640926-AAD7-44D8-BBD7-CCE9431645EC}">
              <a14:shadowObscured xmlns:a14="http://schemas.microsoft.com/office/drawing/2010/main"/>
            </a:ext>
          </a:extLst>
        </p:spPr>
      </p:pic>
      <p:sp>
        <p:nvSpPr>
          <p:cNvPr id="3" name="TextBox 2"/>
          <p:cNvSpPr txBox="1"/>
          <p:nvPr/>
        </p:nvSpPr>
        <p:spPr>
          <a:xfrm>
            <a:off x="4463716" y="1130968"/>
            <a:ext cx="4680284" cy="4524315"/>
          </a:xfrm>
          <a:prstGeom prst="rect">
            <a:avLst/>
          </a:prstGeom>
          <a:noFill/>
        </p:spPr>
        <p:txBody>
          <a:bodyPr wrap="square" rtlCol="0">
            <a:spAutoFit/>
          </a:bodyPr>
          <a:lstStyle/>
          <a:p>
            <a:pPr marL="342900" indent="-342900">
              <a:buFont typeface="Wingdings" panose="05000000000000000000" pitchFamily="2" charset="2"/>
              <a:buChar char="Ø"/>
            </a:pPr>
            <a:r>
              <a:rPr lang="en-GB" sz="2400" dirty="0">
                <a:latin typeface="Futura Bk BT" panose="020B0502020204020303" pitchFamily="34" charset="0"/>
                <a:cs typeface="Arial" panose="020B0604020202020204" pitchFamily="34" charset="0"/>
              </a:rPr>
              <a:t>Sc MK 21 and 41 are the best options as they are the closest to meeting the ecological objectives.  </a:t>
            </a:r>
            <a:endParaRPr lang="en-GB" sz="2400" dirty="0" smtClean="0">
              <a:latin typeface="Futura Bk BT" panose="020B0502020204020303" pitchFamily="34" charset="0"/>
              <a:cs typeface="Arial" panose="020B0604020202020204" pitchFamily="34" charset="0"/>
            </a:endParaRPr>
          </a:p>
          <a:p>
            <a:pPr marL="342900" indent="-342900">
              <a:buFont typeface="Wingdings" panose="05000000000000000000" pitchFamily="2" charset="2"/>
              <a:buChar char="Ø"/>
            </a:pPr>
            <a:r>
              <a:rPr lang="en-GB" sz="2400" dirty="0" smtClean="0">
                <a:latin typeface="Futura Bk BT" panose="020B0502020204020303" pitchFamily="34" charset="0"/>
                <a:cs typeface="Arial" panose="020B0604020202020204" pitchFamily="34" charset="0"/>
              </a:rPr>
              <a:t>Both </a:t>
            </a:r>
            <a:r>
              <a:rPr lang="en-GB" sz="2400" dirty="0">
                <a:latin typeface="Futura Bk BT" panose="020B0502020204020303" pitchFamily="34" charset="0"/>
                <a:cs typeface="Arial" panose="020B0604020202020204" pitchFamily="34" charset="0"/>
              </a:rPr>
              <a:t>these scenarios include the total EWR flows and the impacts are mostly due to the impacts on the dam itself, such as the barrier effect, impact on larger frequency of floods and largely due to the increased (above natural) base flows.</a:t>
            </a:r>
            <a:endParaRPr lang="en-ZA" sz="2400" dirty="0">
              <a:latin typeface="Futura Bk BT" panose="020B0502020204020303" pitchFamily="34" charset="0"/>
              <a:cs typeface="Arial" panose="020B0604020202020204" pitchFamily="34" charset="0"/>
            </a:endParaRPr>
          </a:p>
        </p:txBody>
      </p:sp>
      <p:sp>
        <p:nvSpPr>
          <p:cNvPr id="4" name="Title 1"/>
          <p:cNvSpPr txBox="1">
            <a:spLocks/>
          </p:cNvSpPr>
          <p:nvPr/>
        </p:nvSpPr>
        <p:spPr bwMode="auto">
          <a:xfrm>
            <a:off x="285750" y="0"/>
            <a:ext cx="8572500"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defTabSz="457200" fontAlgn="base">
              <a:spcBef>
                <a:spcPct val="0"/>
              </a:spcBef>
              <a:spcAft>
                <a:spcPct val="0"/>
              </a:spcAft>
            </a:pPr>
            <a:r>
              <a:rPr lang="en-ZA" altLang="en-US" sz="2600" b="1" dirty="0" smtClean="0">
                <a:solidFill>
                  <a:prstClr val="white"/>
                </a:solidFill>
                <a:latin typeface="Futura Md BT" pitchFamily="34" charset="0"/>
              </a:rPr>
              <a:t>MKOMAZI RIVER: INTEGRATED RANKING</a:t>
            </a:r>
            <a:endParaRPr lang="en-ZA" altLang="en-US" sz="2600" b="1" dirty="0">
              <a:solidFill>
                <a:prstClr val="white"/>
              </a:solidFill>
              <a:latin typeface="Futura Md BT" pitchFamily="34" charset="0"/>
            </a:endParaRPr>
          </a:p>
        </p:txBody>
      </p:sp>
    </p:spTree>
    <p:extLst>
      <p:ext uri="{BB962C8B-B14F-4D97-AF65-F5344CB8AC3E}">
        <p14:creationId xmlns:p14="http://schemas.microsoft.com/office/powerpoint/2010/main" val="4658900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285750" y="0"/>
            <a:ext cx="8572500"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defTabSz="457200" fontAlgn="base">
              <a:spcBef>
                <a:spcPct val="0"/>
              </a:spcBef>
              <a:spcAft>
                <a:spcPct val="0"/>
              </a:spcAft>
            </a:pPr>
            <a:r>
              <a:rPr lang="en-ZA" altLang="en-US" sz="2600" b="1" dirty="0" smtClean="0">
                <a:solidFill>
                  <a:prstClr val="white"/>
                </a:solidFill>
                <a:latin typeface="Futura Md BT" pitchFamily="34" charset="0"/>
              </a:rPr>
              <a:t>MKOMAZI ESTUARY:  SENSITIVITIES</a:t>
            </a:r>
            <a:endParaRPr lang="en-ZA" altLang="en-US" sz="2600" b="1" dirty="0">
              <a:solidFill>
                <a:prstClr val="white"/>
              </a:solidFill>
              <a:latin typeface="Futura Md BT" pitchFamily="34" charset="0"/>
            </a:endParaRPr>
          </a:p>
        </p:txBody>
      </p:sp>
      <p:sp>
        <p:nvSpPr>
          <p:cNvPr id="3" name="TextBox 2"/>
          <p:cNvSpPr txBox="1"/>
          <p:nvPr/>
        </p:nvSpPr>
        <p:spPr>
          <a:xfrm>
            <a:off x="589547" y="1130967"/>
            <a:ext cx="8470232" cy="3539430"/>
          </a:xfrm>
          <a:prstGeom prst="rect">
            <a:avLst/>
          </a:prstGeom>
          <a:noFill/>
        </p:spPr>
        <p:txBody>
          <a:bodyPr wrap="square" rtlCol="0">
            <a:spAutoFit/>
          </a:bodyPr>
          <a:lstStyle/>
          <a:p>
            <a:pPr marL="342900" indent="-342900">
              <a:buFont typeface="Wingdings" panose="05000000000000000000" pitchFamily="2" charset="2"/>
              <a:buChar char="Ø"/>
            </a:pPr>
            <a:r>
              <a:rPr lang="en-GB" sz="2800" dirty="0" smtClean="0">
                <a:latin typeface="Futura Bk BT" panose="020B0502020204020303" pitchFamily="34" charset="0"/>
                <a:cs typeface="Arial" panose="020B0604020202020204" pitchFamily="34" charset="0"/>
              </a:rPr>
              <a:t>Decreased base flows – especially important for mouth closure.</a:t>
            </a:r>
          </a:p>
          <a:p>
            <a:pPr marL="342900" indent="-342900">
              <a:buFont typeface="Wingdings" panose="05000000000000000000" pitchFamily="2" charset="2"/>
              <a:buChar char="Ø"/>
            </a:pPr>
            <a:r>
              <a:rPr lang="en-GB" sz="2800" dirty="0" smtClean="0">
                <a:latin typeface="Futura Bk BT" panose="020B0502020204020303" pitchFamily="34" charset="0"/>
                <a:cs typeface="Arial" panose="020B0604020202020204" pitchFamily="34" charset="0"/>
              </a:rPr>
              <a:t>Salt penetration</a:t>
            </a:r>
          </a:p>
          <a:p>
            <a:pPr marL="342900" indent="-342900">
              <a:buFont typeface="Wingdings" panose="05000000000000000000" pitchFamily="2" charset="2"/>
              <a:buChar char="Ø"/>
            </a:pPr>
            <a:r>
              <a:rPr lang="en-GB" sz="2800" dirty="0" smtClean="0">
                <a:latin typeface="Futura Bk BT" panose="020B0502020204020303" pitchFamily="34" charset="0"/>
                <a:cs typeface="Arial" panose="020B0604020202020204" pitchFamily="34" charset="0"/>
              </a:rPr>
              <a:t>Decreased flooding (large estuary – flooding bigger impact than eg on the Mvoti</a:t>
            </a:r>
          </a:p>
          <a:p>
            <a:pPr marL="342900" indent="-342900">
              <a:buFont typeface="Wingdings" panose="05000000000000000000" pitchFamily="2" charset="2"/>
              <a:buChar char="Ø"/>
            </a:pPr>
            <a:endParaRPr lang="en-GB" sz="2800" dirty="0">
              <a:latin typeface="Futura Bk BT" panose="020B0502020204020303" pitchFamily="34" charset="0"/>
              <a:cs typeface="Arial" panose="020B0604020202020204" pitchFamily="34" charset="0"/>
            </a:endParaRPr>
          </a:p>
          <a:p>
            <a:pPr marL="342900" indent="-342900">
              <a:buFont typeface="Wingdings" panose="05000000000000000000" pitchFamily="2" charset="2"/>
              <a:buChar char="Ø"/>
            </a:pPr>
            <a:r>
              <a:rPr lang="en-GB" sz="2800" dirty="0" smtClean="0">
                <a:latin typeface="Futura Bk BT" panose="020B0502020204020303" pitchFamily="34" charset="0"/>
                <a:cs typeface="Arial" panose="020B0604020202020204" pitchFamily="34" charset="0"/>
              </a:rPr>
              <a:t>NB:  Much improvement can be achieved by removing weir (illegal)</a:t>
            </a:r>
          </a:p>
        </p:txBody>
      </p:sp>
    </p:spTree>
    <p:extLst>
      <p:ext uri="{BB962C8B-B14F-4D97-AF65-F5344CB8AC3E}">
        <p14:creationId xmlns:p14="http://schemas.microsoft.com/office/powerpoint/2010/main" val="15301232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285750" y="0"/>
            <a:ext cx="8572500"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defTabSz="457200" fontAlgn="base">
              <a:spcBef>
                <a:spcPct val="0"/>
              </a:spcBef>
              <a:spcAft>
                <a:spcPct val="0"/>
              </a:spcAft>
            </a:pPr>
            <a:r>
              <a:rPr lang="en-ZA" altLang="en-US" sz="2600" b="1" dirty="0" smtClean="0">
                <a:solidFill>
                  <a:prstClr val="white"/>
                </a:solidFill>
                <a:latin typeface="Futura Md BT" pitchFamily="34" charset="0"/>
              </a:rPr>
              <a:t>MKOMAZI ESTUARY &amp; RIVER:  RANKING</a:t>
            </a:r>
            <a:endParaRPr lang="en-ZA" altLang="en-US" sz="2600" b="1" dirty="0">
              <a:solidFill>
                <a:prstClr val="white"/>
              </a:solidFill>
              <a:latin typeface="Futura Md BT"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 y="1538683"/>
            <a:ext cx="8626132" cy="4019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19465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285750" y="0"/>
            <a:ext cx="8572500"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defTabSz="457200" fontAlgn="base">
              <a:spcBef>
                <a:spcPct val="0"/>
              </a:spcBef>
              <a:spcAft>
                <a:spcPct val="0"/>
              </a:spcAft>
            </a:pPr>
            <a:r>
              <a:rPr lang="en-ZA" altLang="en-US" sz="2600" b="1" smtClean="0">
                <a:solidFill>
                  <a:prstClr val="white"/>
                </a:solidFill>
                <a:latin typeface="Futura Md BT" pitchFamily="34" charset="0"/>
              </a:rPr>
              <a:t>MKOMAZI RIVER &amp; ESTUARY: </a:t>
            </a:r>
            <a:r>
              <a:rPr lang="en-ZA" altLang="en-US" sz="2600" b="1" dirty="0" smtClean="0">
                <a:solidFill>
                  <a:prstClr val="white"/>
                </a:solidFill>
                <a:latin typeface="Futura Md BT" pitchFamily="34" charset="0"/>
              </a:rPr>
              <a:t>SITE WEIGTING</a:t>
            </a:r>
            <a:endParaRPr lang="en-ZA" altLang="en-US" sz="2600" b="1" dirty="0">
              <a:solidFill>
                <a:prstClr val="white"/>
              </a:solidFill>
              <a:latin typeface="Futura Md BT"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4134844855"/>
              </p:ext>
            </p:extLst>
          </p:nvPr>
        </p:nvGraphicFramePr>
        <p:xfrm>
          <a:off x="161463" y="1233346"/>
          <a:ext cx="7935790" cy="2372360"/>
        </p:xfrm>
        <a:graphic>
          <a:graphicData uri="http://schemas.openxmlformats.org/drawingml/2006/table">
            <a:tbl>
              <a:tblPr firstRow="1" firstCol="1" bandRow="1"/>
              <a:tblGrid>
                <a:gridCol w="1427485"/>
                <a:gridCol w="1053960"/>
                <a:gridCol w="1587968"/>
                <a:gridCol w="1527883"/>
                <a:gridCol w="2338494"/>
              </a:tblGrid>
              <a:tr h="180340">
                <a:tc>
                  <a:txBody>
                    <a:bodyPr/>
                    <a:lstStyle/>
                    <a:p>
                      <a:pPr algn="ctr">
                        <a:spcAft>
                          <a:spcPts val="0"/>
                        </a:spcAft>
                      </a:pPr>
                      <a:r>
                        <a:rPr lang="en-ZA" sz="2400" b="1" dirty="0">
                          <a:effectLst/>
                          <a:latin typeface="Arial"/>
                          <a:ea typeface="Times New Roman"/>
                        </a:rPr>
                        <a:t>EWR site</a:t>
                      </a:r>
                      <a:endParaRPr lang="en-ZA" sz="2400" dirty="0">
                        <a:effectLst/>
                        <a:latin typeface="Arial"/>
                        <a:ea typeface="Times New Roman"/>
                      </a:endParaRPr>
                    </a:p>
                  </a:txBody>
                  <a:tcPr marL="17780" marR="17780" marT="17780" marB="1778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ZA" sz="2400" b="1" dirty="0">
                          <a:effectLst/>
                          <a:latin typeface="Arial"/>
                          <a:ea typeface="Times New Roman"/>
                        </a:rPr>
                        <a:t>PES</a:t>
                      </a:r>
                      <a:endParaRPr lang="en-ZA" sz="2400" dirty="0">
                        <a:effectLst/>
                        <a:latin typeface="Arial"/>
                        <a:ea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ZA" sz="2400" b="1" dirty="0">
                          <a:effectLst/>
                          <a:latin typeface="Arial"/>
                          <a:ea typeface="Times New Roman"/>
                        </a:rPr>
                        <a:t>EIS</a:t>
                      </a:r>
                      <a:endParaRPr lang="en-ZA" sz="2400" dirty="0">
                        <a:effectLst/>
                        <a:latin typeface="Arial"/>
                        <a:ea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ZA" sz="2400" b="1" dirty="0" smtClean="0">
                          <a:effectLst/>
                          <a:latin typeface="Arial"/>
                          <a:ea typeface="Times New Roman"/>
                        </a:rPr>
                        <a:t>River </a:t>
                      </a:r>
                      <a:r>
                        <a:rPr lang="en-ZA" sz="2400" b="1" dirty="0">
                          <a:effectLst/>
                          <a:latin typeface="Arial"/>
                          <a:ea typeface="Times New Roman"/>
                        </a:rPr>
                        <a:t>Weight</a:t>
                      </a:r>
                      <a:endParaRPr lang="en-ZA" sz="2400" dirty="0">
                        <a:effectLst/>
                        <a:latin typeface="Arial"/>
                        <a:ea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ZA" sz="2400" b="1" dirty="0" smtClean="0">
                          <a:effectLst/>
                          <a:latin typeface="Arial"/>
                          <a:ea typeface="Times New Roman"/>
                        </a:rPr>
                        <a:t>System Weight</a:t>
                      </a:r>
                      <a:endParaRPr lang="en-ZA" sz="2400" dirty="0" smtClean="0">
                        <a:effectLst/>
                        <a:latin typeface="Arial"/>
                        <a:ea typeface="Times New Roman"/>
                      </a:endParaRPr>
                    </a:p>
                  </a:txBody>
                  <a:tcPr marL="17780" marR="17780" marT="17780" marB="1778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r>
              <a:tr h="180340">
                <a:tc>
                  <a:txBody>
                    <a:bodyPr/>
                    <a:lstStyle/>
                    <a:p>
                      <a:pPr>
                        <a:spcAft>
                          <a:spcPts val="0"/>
                        </a:spcAft>
                      </a:pPr>
                      <a:r>
                        <a:rPr lang="en-ZA" sz="2400" dirty="0">
                          <a:effectLst/>
                          <a:latin typeface="Arial"/>
                          <a:ea typeface="Times New Roman"/>
                        </a:rPr>
                        <a:t>EWR 1</a:t>
                      </a:r>
                    </a:p>
                  </a:txBody>
                  <a:tcPr marL="17780" marR="17780" marT="17780" marB="1778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2400" b="1" dirty="0">
                          <a:effectLst/>
                          <a:latin typeface="Arial"/>
                          <a:ea typeface="Times New Roman"/>
                        </a:rPr>
                        <a:t>C</a:t>
                      </a:r>
                      <a:endParaRPr lang="en-ZA" sz="2400" dirty="0">
                        <a:effectLst/>
                        <a:latin typeface="Arial"/>
                        <a:ea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spcAft>
                          <a:spcPts val="0"/>
                        </a:spcAft>
                      </a:pPr>
                      <a:r>
                        <a:rPr lang="en-ZA" sz="2400" dirty="0">
                          <a:effectLst/>
                          <a:latin typeface="Arial"/>
                          <a:ea typeface="Times New Roman"/>
                        </a:rPr>
                        <a:t>Moderate</a:t>
                      </a: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2400" b="1" dirty="0">
                          <a:effectLst/>
                          <a:latin typeface="Arial"/>
                          <a:ea typeface="Times New Roman"/>
                        </a:rPr>
                        <a:t>0.22</a:t>
                      </a:r>
                      <a:endParaRPr lang="en-ZA" sz="2400" dirty="0">
                        <a:effectLst/>
                        <a:latin typeface="Arial"/>
                        <a:ea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algn="ctr" defTabSz="457200" rtl="0" eaLnBrk="1" fontAlgn="b" latinLnBrk="0" hangingPunct="1">
                        <a:spcAft>
                          <a:spcPts val="0"/>
                        </a:spcAft>
                      </a:pPr>
                      <a:r>
                        <a:rPr lang="en-ZA" sz="2400" b="1" kern="1200" dirty="0">
                          <a:solidFill>
                            <a:schemeClr val="tx1"/>
                          </a:solidFill>
                          <a:effectLst/>
                          <a:latin typeface="Arial"/>
                          <a:ea typeface="Times New Roman"/>
                          <a:cs typeface="+mn-cs"/>
                        </a:rPr>
                        <a:t>0.17</a:t>
                      </a:r>
                    </a:p>
                  </a:txBody>
                  <a:tcPr marL="0" marR="0" marT="0"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r h="180340">
                <a:tc>
                  <a:txBody>
                    <a:bodyPr/>
                    <a:lstStyle/>
                    <a:p>
                      <a:pPr>
                        <a:spcAft>
                          <a:spcPts val="0"/>
                        </a:spcAft>
                      </a:pPr>
                      <a:r>
                        <a:rPr lang="en-ZA" sz="2400" dirty="0">
                          <a:effectLst/>
                          <a:latin typeface="Arial"/>
                          <a:ea typeface="Times New Roman"/>
                        </a:rPr>
                        <a:t>EWR 2</a:t>
                      </a:r>
                    </a:p>
                  </a:txBody>
                  <a:tcPr marL="17780" marR="17780" marT="17780" marB="1778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2400" b="1" dirty="0">
                          <a:effectLst/>
                          <a:latin typeface="Arial"/>
                          <a:ea typeface="Times New Roman"/>
                        </a:rPr>
                        <a:t>B</a:t>
                      </a:r>
                      <a:endParaRPr lang="en-ZA" sz="2400" dirty="0">
                        <a:effectLst/>
                        <a:latin typeface="Arial"/>
                        <a:ea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spcAft>
                          <a:spcPts val="0"/>
                        </a:spcAft>
                      </a:pPr>
                      <a:r>
                        <a:rPr lang="en-ZA" sz="2400" dirty="0">
                          <a:effectLst/>
                          <a:latin typeface="Arial"/>
                          <a:ea typeface="Times New Roman"/>
                        </a:rPr>
                        <a:t>High</a:t>
                      </a: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2400" b="1" dirty="0">
                          <a:effectLst/>
                          <a:latin typeface="Arial"/>
                          <a:ea typeface="Times New Roman"/>
                        </a:rPr>
                        <a:t>0.37</a:t>
                      </a:r>
                      <a:endParaRPr lang="en-ZA" sz="2400" dirty="0">
                        <a:effectLst/>
                        <a:latin typeface="Arial"/>
                        <a:ea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algn="ctr" defTabSz="457200" rtl="0" eaLnBrk="1" fontAlgn="b" latinLnBrk="0" hangingPunct="1">
                        <a:spcAft>
                          <a:spcPts val="0"/>
                        </a:spcAft>
                      </a:pPr>
                      <a:r>
                        <a:rPr lang="en-ZA" sz="2400" b="1" kern="1200" dirty="0">
                          <a:solidFill>
                            <a:schemeClr val="tx1"/>
                          </a:solidFill>
                          <a:effectLst/>
                          <a:latin typeface="Arial"/>
                          <a:ea typeface="Times New Roman"/>
                          <a:cs typeface="+mn-cs"/>
                        </a:rPr>
                        <a:t>0.28</a:t>
                      </a:r>
                    </a:p>
                  </a:txBody>
                  <a:tcPr marL="0" marR="0" marT="0"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r h="180340">
                <a:tc>
                  <a:txBody>
                    <a:bodyPr/>
                    <a:lstStyle/>
                    <a:p>
                      <a:pPr>
                        <a:spcAft>
                          <a:spcPts val="0"/>
                        </a:spcAft>
                      </a:pPr>
                      <a:r>
                        <a:rPr lang="en-ZA" sz="2400" dirty="0">
                          <a:effectLst/>
                          <a:latin typeface="Arial"/>
                          <a:ea typeface="Times New Roman"/>
                        </a:rPr>
                        <a:t>EWR 3</a:t>
                      </a:r>
                    </a:p>
                  </a:txBody>
                  <a:tcPr marL="17780" marR="17780" marT="17780" marB="1778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2400" b="1" dirty="0">
                          <a:effectLst/>
                          <a:latin typeface="Arial"/>
                          <a:ea typeface="Times New Roman"/>
                        </a:rPr>
                        <a:t>C</a:t>
                      </a:r>
                      <a:endParaRPr lang="en-ZA" sz="2400" dirty="0">
                        <a:effectLst/>
                        <a:latin typeface="Arial"/>
                        <a:ea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spcAft>
                          <a:spcPts val="0"/>
                        </a:spcAft>
                      </a:pPr>
                      <a:r>
                        <a:rPr lang="en-ZA" sz="2400" dirty="0">
                          <a:effectLst/>
                          <a:latin typeface="Arial"/>
                          <a:ea typeface="Times New Roman"/>
                        </a:rPr>
                        <a:t>Moderate</a:t>
                      </a: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2400" b="1" dirty="0">
                          <a:effectLst/>
                          <a:latin typeface="Arial"/>
                          <a:ea typeface="Times New Roman"/>
                        </a:rPr>
                        <a:t>0.41</a:t>
                      </a:r>
                      <a:endParaRPr lang="en-ZA" sz="2400" dirty="0">
                        <a:effectLst/>
                        <a:latin typeface="Arial"/>
                        <a:ea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algn="ctr" defTabSz="457200" rtl="0" eaLnBrk="1" fontAlgn="b" latinLnBrk="0" hangingPunct="1">
                        <a:spcAft>
                          <a:spcPts val="0"/>
                        </a:spcAft>
                      </a:pPr>
                      <a:r>
                        <a:rPr lang="en-ZA" sz="2400" b="1" kern="1200" dirty="0">
                          <a:solidFill>
                            <a:schemeClr val="tx1"/>
                          </a:solidFill>
                          <a:effectLst/>
                          <a:latin typeface="Arial"/>
                          <a:ea typeface="Times New Roman"/>
                          <a:cs typeface="+mn-cs"/>
                        </a:rPr>
                        <a:t>0.31</a:t>
                      </a:r>
                    </a:p>
                  </a:txBody>
                  <a:tcPr marL="0" marR="0" marT="0"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r h="180340">
                <a:tc>
                  <a:txBody>
                    <a:bodyPr/>
                    <a:lstStyle/>
                    <a:p>
                      <a:pPr>
                        <a:spcAft>
                          <a:spcPts val="0"/>
                        </a:spcAft>
                      </a:pPr>
                      <a:r>
                        <a:rPr lang="en-ZA" sz="2400" dirty="0" smtClean="0">
                          <a:effectLst/>
                          <a:latin typeface="Arial"/>
                          <a:ea typeface="Times New Roman"/>
                        </a:rPr>
                        <a:t>Estuary</a:t>
                      </a:r>
                      <a:endParaRPr lang="en-ZA" sz="2400" dirty="0">
                        <a:effectLst/>
                        <a:latin typeface="Arial"/>
                        <a:ea typeface="Times New Roman"/>
                      </a:endParaRPr>
                    </a:p>
                  </a:txBody>
                  <a:tcPr marL="17780" marR="17780" marT="17780" marB="1778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marL="0" algn="ctr" defTabSz="457200" rtl="0" eaLnBrk="1" latinLnBrk="0" hangingPunct="1">
                        <a:spcAft>
                          <a:spcPts val="0"/>
                        </a:spcAft>
                      </a:pPr>
                      <a:r>
                        <a:rPr lang="en-ZA" sz="2400" b="1" kern="1200" dirty="0" smtClean="0">
                          <a:solidFill>
                            <a:schemeClr val="tx1"/>
                          </a:solidFill>
                          <a:effectLst/>
                          <a:latin typeface="Arial"/>
                          <a:ea typeface="Times New Roman"/>
                          <a:cs typeface="+mn-cs"/>
                        </a:rPr>
                        <a:t>C</a:t>
                      </a:r>
                      <a:endParaRPr lang="en-ZA" sz="2400" b="1" kern="1200" dirty="0">
                        <a:solidFill>
                          <a:schemeClr val="tx1"/>
                        </a:solidFill>
                        <a:effectLst/>
                        <a:latin typeface="Arial"/>
                        <a:ea typeface="Times New Roman"/>
                        <a:cs typeface="+mn-cs"/>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FF00"/>
                    </a:solidFill>
                  </a:tcPr>
                </a:tc>
                <a:tc>
                  <a:txBody>
                    <a:bodyPr/>
                    <a:lstStyle/>
                    <a:p>
                      <a:pPr>
                        <a:spcAft>
                          <a:spcPts val="0"/>
                        </a:spcAft>
                      </a:pPr>
                      <a:r>
                        <a:rPr lang="en-ZA" sz="2400" dirty="0" smtClean="0">
                          <a:effectLst/>
                          <a:latin typeface="Arial"/>
                          <a:ea typeface="Times New Roman"/>
                        </a:rPr>
                        <a:t>High</a:t>
                      </a:r>
                      <a:endParaRPr lang="en-ZA" sz="2400" dirty="0">
                        <a:effectLst/>
                        <a:latin typeface="Arial"/>
                        <a:ea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a:spcAft>
                          <a:spcPts val="0"/>
                        </a:spcAft>
                      </a:pPr>
                      <a:endParaRPr lang="en-ZA" sz="2400" dirty="0">
                        <a:effectLst/>
                        <a:latin typeface="Arial"/>
                        <a:ea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algn="ctr" defTabSz="457200" rtl="0" eaLnBrk="1" fontAlgn="b" latinLnBrk="0" hangingPunct="1">
                        <a:spcAft>
                          <a:spcPts val="0"/>
                        </a:spcAft>
                      </a:pPr>
                      <a:r>
                        <a:rPr lang="en-ZA" sz="2400" b="1" kern="1200" dirty="0">
                          <a:solidFill>
                            <a:schemeClr val="tx1"/>
                          </a:solidFill>
                          <a:effectLst/>
                          <a:latin typeface="Arial"/>
                          <a:ea typeface="Times New Roman"/>
                          <a:cs typeface="+mn-cs"/>
                        </a:rPr>
                        <a:t>0.25</a:t>
                      </a:r>
                    </a:p>
                  </a:txBody>
                  <a:tcPr marL="0" marR="0" marT="0"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85000"/>
                      </a:schemeClr>
                    </a:solidFill>
                  </a:tcPr>
                </a:tc>
              </a:tr>
            </a:tbl>
          </a:graphicData>
        </a:graphic>
      </p:graphicFrame>
    </p:spTree>
    <p:extLst>
      <p:ext uri="{BB962C8B-B14F-4D97-AF65-F5344CB8AC3E}">
        <p14:creationId xmlns:p14="http://schemas.microsoft.com/office/powerpoint/2010/main" val="37267103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extLst>
              <a:ext uri="{28A0092B-C50C-407E-A947-70E740481C1C}">
                <a14:useLocalDpi xmlns:a14="http://schemas.microsoft.com/office/drawing/2010/main" val="0"/>
              </a:ext>
            </a:extLst>
          </a:blip>
          <a:srcRect r="49741"/>
          <a:stretch/>
        </p:blipFill>
        <p:spPr bwMode="auto">
          <a:xfrm>
            <a:off x="305368" y="1046630"/>
            <a:ext cx="4386948" cy="5811370"/>
          </a:xfrm>
          <a:prstGeom prst="rect">
            <a:avLst/>
          </a:prstGeom>
          <a:noFill/>
          <a:ln>
            <a:noFill/>
          </a:ln>
          <a:extLst>
            <a:ext uri="{53640926-AAD7-44D8-BBD7-CCE9431645EC}">
              <a14:shadowObscured xmlns:a14="http://schemas.microsoft.com/office/drawing/2010/main"/>
            </a:ext>
          </a:extLst>
        </p:spPr>
      </p:pic>
      <p:sp>
        <p:nvSpPr>
          <p:cNvPr id="4" name="Title 1"/>
          <p:cNvSpPr txBox="1">
            <a:spLocks/>
          </p:cNvSpPr>
          <p:nvPr/>
        </p:nvSpPr>
        <p:spPr bwMode="auto">
          <a:xfrm>
            <a:off x="0" y="0"/>
            <a:ext cx="9023684"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defTabSz="457200" fontAlgn="base">
              <a:spcBef>
                <a:spcPct val="0"/>
              </a:spcBef>
              <a:spcAft>
                <a:spcPct val="0"/>
              </a:spcAft>
            </a:pPr>
            <a:r>
              <a:rPr lang="en-ZA" altLang="en-US" sz="2600" b="1" dirty="0" smtClean="0">
                <a:solidFill>
                  <a:prstClr val="white"/>
                </a:solidFill>
                <a:latin typeface="Futura Md BT" pitchFamily="34" charset="0"/>
              </a:rPr>
              <a:t>MKOMAZI RIVER &amp; ESTUARY: INTEGRATED RANKING</a:t>
            </a:r>
            <a:endParaRPr lang="en-ZA" altLang="en-US" sz="2600" b="1" dirty="0">
              <a:solidFill>
                <a:prstClr val="white"/>
              </a:solidFill>
              <a:latin typeface="Futura Md BT" pitchFamily="34" charset="0"/>
            </a:endParaRP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50963"/>
          <a:stretch/>
        </p:blipFill>
        <p:spPr bwMode="auto">
          <a:xfrm>
            <a:off x="4511842" y="1034940"/>
            <a:ext cx="4010025" cy="5823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32347" y="576165"/>
            <a:ext cx="2165685" cy="369332"/>
          </a:xfrm>
          <a:prstGeom prst="rect">
            <a:avLst/>
          </a:prstGeom>
          <a:noFill/>
        </p:spPr>
        <p:txBody>
          <a:bodyPr wrap="square" rtlCol="0">
            <a:spAutoFit/>
          </a:bodyPr>
          <a:lstStyle/>
          <a:p>
            <a:r>
              <a:rPr lang="en-ZA" b="1" dirty="0" smtClean="0">
                <a:latin typeface="Futura Bk BT" panose="020B0502020204020303" pitchFamily="34" charset="0"/>
              </a:rPr>
              <a:t>RIVERS ONLY</a:t>
            </a:r>
            <a:endParaRPr lang="en-ZA" b="1" dirty="0">
              <a:latin typeface="Futura Bk BT" panose="020B0502020204020303" pitchFamily="34" charset="0"/>
            </a:endParaRPr>
          </a:p>
        </p:txBody>
      </p:sp>
      <p:sp>
        <p:nvSpPr>
          <p:cNvPr id="8" name="TextBox 7"/>
          <p:cNvSpPr txBox="1"/>
          <p:nvPr/>
        </p:nvSpPr>
        <p:spPr>
          <a:xfrm>
            <a:off x="4511842" y="576165"/>
            <a:ext cx="2165685" cy="369332"/>
          </a:xfrm>
          <a:prstGeom prst="rect">
            <a:avLst/>
          </a:prstGeom>
          <a:noFill/>
        </p:spPr>
        <p:txBody>
          <a:bodyPr wrap="square" rtlCol="0">
            <a:spAutoFit/>
          </a:bodyPr>
          <a:lstStyle/>
          <a:p>
            <a:r>
              <a:rPr lang="en-ZA" b="1" dirty="0" smtClean="0">
                <a:latin typeface="Futura Bk BT" panose="020B0502020204020303" pitchFamily="34" charset="0"/>
              </a:rPr>
              <a:t>RIVERS  &amp; ESTUARY</a:t>
            </a:r>
            <a:endParaRPr lang="en-ZA" b="1" dirty="0">
              <a:latin typeface="Futura Bk BT" panose="020B0502020204020303" pitchFamily="34" charset="0"/>
            </a:endParaRPr>
          </a:p>
        </p:txBody>
      </p:sp>
    </p:spTree>
    <p:extLst>
      <p:ext uri="{BB962C8B-B14F-4D97-AF65-F5344CB8AC3E}">
        <p14:creationId xmlns:p14="http://schemas.microsoft.com/office/powerpoint/2010/main" val="25172687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6568" y="4343400"/>
            <a:ext cx="8578516" cy="2246769"/>
          </a:xfrm>
          <a:prstGeom prst="rect">
            <a:avLst/>
          </a:prstGeom>
          <a:noFill/>
        </p:spPr>
        <p:txBody>
          <a:bodyPr wrap="square" rtlCol="0">
            <a:spAutoFit/>
          </a:bodyPr>
          <a:lstStyle/>
          <a:p>
            <a:pPr marL="285750" indent="-285750">
              <a:buFont typeface="Wingdings" panose="05000000000000000000" pitchFamily="2" charset="2"/>
              <a:buChar char="Ø"/>
            </a:pPr>
            <a:r>
              <a:rPr lang="en-GB" sz="2000" dirty="0">
                <a:latin typeface="Arial" panose="020B0604020202020204" pitchFamily="34" charset="0"/>
                <a:cs typeface="Arial" panose="020B0604020202020204" pitchFamily="34" charset="0"/>
              </a:rPr>
              <a:t>Sc MV3 is the worst case as it does not include EWR releases.  The channel will narrow with vegetation encroachment. An overall loss of fast habitats will impact on the instream biota. </a:t>
            </a:r>
            <a:endParaRPr lang="en-GB" sz="2000"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GB" sz="2000" dirty="0" smtClean="0">
                <a:latin typeface="Arial" panose="020B0604020202020204" pitchFamily="34" charset="0"/>
                <a:cs typeface="Arial" panose="020B0604020202020204" pitchFamily="34" charset="0"/>
              </a:rPr>
              <a:t>Impacts </a:t>
            </a:r>
            <a:r>
              <a:rPr lang="en-GB" sz="2000" dirty="0">
                <a:latin typeface="Arial" panose="020B0604020202020204" pitchFamily="34" charset="0"/>
                <a:cs typeface="Arial" panose="020B0604020202020204" pitchFamily="34" charset="0"/>
              </a:rPr>
              <a:t>associated with Sc MV42 and 43 are less pronounced as it includes EWR releases to some degree.  </a:t>
            </a:r>
            <a:endParaRPr lang="en-GB" sz="2000"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GB" sz="2000" dirty="0" smtClean="0">
                <a:latin typeface="Arial" panose="020B0604020202020204" pitchFamily="34" charset="0"/>
                <a:cs typeface="Arial" panose="020B0604020202020204" pitchFamily="34" charset="0"/>
              </a:rPr>
              <a:t>Sc </a:t>
            </a:r>
            <a:r>
              <a:rPr lang="en-GB" sz="2000" dirty="0">
                <a:latin typeface="Arial" panose="020B0604020202020204" pitchFamily="34" charset="0"/>
                <a:cs typeface="Arial" panose="020B0604020202020204" pitchFamily="34" charset="0"/>
              </a:rPr>
              <a:t>MV 41 supplied the total EWR and therefore meets the ecological objectives.</a:t>
            </a:r>
            <a:endParaRPr lang="en-GB" sz="2000" dirty="0" smtClean="0">
              <a:latin typeface="Arial" panose="020B0604020202020204" pitchFamily="34" charset="0"/>
              <a:cs typeface="Arial" panose="020B0604020202020204" pitchFamily="34" charset="0"/>
            </a:endParaRPr>
          </a:p>
        </p:txBody>
      </p:sp>
      <p:sp>
        <p:nvSpPr>
          <p:cNvPr id="4" name="Title 1"/>
          <p:cNvSpPr txBox="1">
            <a:spLocks/>
          </p:cNvSpPr>
          <p:nvPr/>
        </p:nvSpPr>
        <p:spPr bwMode="auto">
          <a:xfrm>
            <a:off x="0" y="0"/>
            <a:ext cx="9144000"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defTabSz="457200" fontAlgn="base">
              <a:spcBef>
                <a:spcPct val="0"/>
              </a:spcBef>
              <a:spcAft>
                <a:spcPct val="0"/>
              </a:spcAft>
            </a:pPr>
            <a:r>
              <a:rPr lang="en-ZA" altLang="en-US" sz="2200" b="1" dirty="0" smtClean="0">
                <a:solidFill>
                  <a:prstClr val="white"/>
                </a:solidFill>
                <a:latin typeface="Futura Md BT" pitchFamily="34" charset="0"/>
              </a:rPr>
              <a:t>MV_I_EWR2: COMPONENT ECOLOGICAL RIVER CONSEQUENCES</a:t>
            </a:r>
            <a:endParaRPr lang="en-ZA" altLang="en-US" sz="2200" b="1" dirty="0">
              <a:solidFill>
                <a:prstClr val="white"/>
              </a:solidFill>
              <a:latin typeface="Futura Md BT"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875343618"/>
              </p:ext>
            </p:extLst>
          </p:nvPr>
        </p:nvGraphicFramePr>
        <p:xfrm>
          <a:off x="246648" y="925350"/>
          <a:ext cx="8650704" cy="3175000"/>
        </p:xfrm>
        <a:graphic>
          <a:graphicData uri="http://schemas.openxmlformats.org/drawingml/2006/table">
            <a:tbl>
              <a:tblPr firstRow="1" firstCol="1" bandRow="1"/>
              <a:tblGrid>
                <a:gridCol w="1564105"/>
                <a:gridCol w="1299411"/>
                <a:gridCol w="1864894"/>
                <a:gridCol w="1937085"/>
                <a:gridCol w="1985209"/>
              </a:tblGrid>
              <a:tr h="215900">
                <a:tc>
                  <a:txBody>
                    <a:bodyPr/>
                    <a:lstStyle/>
                    <a:p>
                      <a:pPr algn="ctr">
                        <a:lnSpc>
                          <a:spcPct val="120000"/>
                        </a:lnSpc>
                        <a:spcAft>
                          <a:spcPts val="0"/>
                        </a:spcAft>
                      </a:pPr>
                      <a:r>
                        <a:rPr lang="en-GB" sz="2000" b="1" dirty="0">
                          <a:effectLst/>
                          <a:latin typeface="Arial"/>
                          <a:ea typeface="Times New Roman"/>
                          <a:cs typeface="Arial"/>
                        </a:rPr>
                        <a:t>Component</a:t>
                      </a:r>
                      <a:endParaRPr lang="en-ZA" sz="2000" dirty="0">
                        <a:effectLst/>
                        <a:latin typeface="Arial"/>
                        <a:ea typeface="Times New Roman"/>
                        <a:cs typeface="Times New Roman"/>
                      </a:endParaRPr>
                    </a:p>
                  </a:txBody>
                  <a:tcPr marL="17780" marR="17780" marT="17780" marB="1778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a:lnSpc>
                          <a:spcPct val="120000"/>
                        </a:lnSpc>
                        <a:spcAft>
                          <a:spcPts val="0"/>
                        </a:spcAft>
                      </a:pPr>
                      <a:r>
                        <a:rPr lang="en-GB" sz="2000" b="1" dirty="0">
                          <a:effectLst/>
                          <a:latin typeface="Arial"/>
                          <a:ea typeface="Times New Roman"/>
                          <a:cs typeface="Arial"/>
                        </a:rPr>
                        <a:t>PES &amp; REC</a:t>
                      </a:r>
                      <a:endParaRPr lang="en-ZA" sz="2000" dirty="0">
                        <a:effectLst/>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US" sz="2000" b="1" dirty="0">
                          <a:effectLst/>
                          <a:latin typeface="Arial"/>
                          <a:ea typeface="Times New Roman"/>
                        </a:rPr>
                        <a:t>Sc MV3</a:t>
                      </a:r>
                      <a:endParaRPr lang="en-ZA" sz="2000" dirty="0">
                        <a:effectLst/>
                        <a:latin typeface="Arial"/>
                        <a:ea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US" sz="2000" b="1" dirty="0">
                          <a:effectLst/>
                          <a:latin typeface="Arial"/>
                          <a:ea typeface="Times New Roman"/>
                        </a:rPr>
                        <a:t>Sc MV41</a:t>
                      </a:r>
                      <a:endParaRPr lang="en-ZA" sz="2000" dirty="0">
                        <a:effectLst/>
                        <a:latin typeface="Arial"/>
                        <a:ea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US" sz="2000" b="1" dirty="0">
                          <a:effectLst/>
                          <a:latin typeface="Arial"/>
                          <a:ea typeface="Times New Roman"/>
                        </a:rPr>
                        <a:t>Sc MV42, 43</a:t>
                      </a:r>
                      <a:endParaRPr lang="en-ZA" sz="2000" dirty="0">
                        <a:effectLst/>
                        <a:latin typeface="Arial"/>
                        <a:ea typeface="Times New Roman"/>
                      </a:endParaRPr>
                    </a:p>
                  </a:txBody>
                  <a:tcPr marL="17780" marR="17780" marT="17780" marB="1778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r>
              <a:tr h="215900">
                <a:tc>
                  <a:txBody>
                    <a:bodyPr/>
                    <a:lstStyle/>
                    <a:p>
                      <a:pPr algn="just">
                        <a:lnSpc>
                          <a:spcPct val="120000"/>
                        </a:lnSpc>
                        <a:spcAft>
                          <a:spcPts val="0"/>
                        </a:spcAft>
                      </a:pPr>
                      <a:r>
                        <a:rPr lang="en-GB" sz="2000" dirty="0" smtClean="0">
                          <a:effectLst/>
                          <a:latin typeface="Arial"/>
                          <a:ea typeface="Times New Roman"/>
                          <a:cs typeface="Times New Roman"/>
                        </a:rPr>
                        <a:t>Phys</a:t>
                      </a:r>
                      <a:r>
                        <a:rPr lang="en-GB" sz="2000" baseline="0" dirty="0" smtClean="0">
                          <a:effectLst/>
                          <a:latin typeface="Arial"/>
                          <a:ea typeface="Times New Roman"/>
                          <a:cs typeface="Times New Roman"/>
                        </a:rPr>
                        <a:t> </a:t>
                      </a:r>
                      <a:r>
                        <a:rPr lang="en-GB" sz="2000" dirty="0" smtClean="0">
                          <a:effectLst/>
                          <a:latin typeface="Arial"/>
                          <a:ea typeface="Times New Roman"/>
                          <a:cs typeface="Times New Roman"/>
                        </a:rPr>
                        <a:t>chem</a:t>
                      </a:r>
                      <a:endParaRPr lang="en-ZA" sz="2000" dirty="0">
                        <a:effectLst/>
                        <a:latin typeface="Arial"/>
                        <a:ea typeface="Times New Roman"/>
                        <a:cs typeface="Times New Roman"/>
                      </a:endParaRPr>
                    </a:p>
                  </a:txBody>
                  <a:tcPr marL="17780" marR="17780" marT="17780" marB="1778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GB" sz="2000" b="1" dirty="0">
                          <a:effectLst/>
                          <a:latin typeface="Arial"/>
                          <a:ea typeface="Times New Roman"/>
                          <a:cs typeface="Arial"/>
                        </a:rPr>
                        <a:t>C</a:t>
                      </a:r>
                      <a:endParaRPr lang="en-ZA" sz="2000" dirty="0">
                        <a:effectLst/>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a:lnSpc>
                          <a:spcPct val="120000"/>
                        </a:lnSpc>
                        <a:spcAft>
                          <a:spcPts val="0"/>
                        </a:spcAft>
                      </a:pPr>
                      <a:r>
                        <a:rPr lang="en-GB" sz="2000" b="1" dirty="0">
                          <a:effectLst/>
                          <a:latin typeface="Arial"/>
                          <a:ea typeface="Times New Roman"/>
                          <a:cs typeface="Arial"/>
                        </a:rPr>
                        <a:t>C/D</a:t>
                      </a:r>
                      <a:endParaRPr lang="en-ZA" sz="2000" dirty="0">
                        <a:effectLst/>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923C"/>
                    </a:solidFill>
                  </a:tcPr>
                </a:tc>
                <a:tc>
                  <a:txBody>
                    <a:bodyPr/>
                    <a:lstStyle/>
                    <a:p>
                      <a:pPr algn="ctr">
                        <a:lnSpc>
                          <a:spcPct val="120000"/>
                        </a:lnSpc>
                        <a:spcAft>
                          <a:spcPts val="0"/>
                        </a:spcAft>
                      </a:pPr>
                      <a:r>
                        <a:rPr lang="en-GB" sz="2000" b="1" dirty="0">
                          <a:effectLst/>
                          <a:latin typeface="Arial"/>
                          <a:ea typeface="Times New Roman"/>
                          <a:cs typeface="Arial"/>
                        </a:rPr>
                        <a:t>C</a:t>
                      </a:r>
                      <a:endParaRPr lang="en-ZA" sz="2000" dirty="0">
                        <a:effectLst/>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a:lnSpc>
                          <a:spcPct val="120000"/>
                        </a:lnSpc>
                        <a:spcAft>
                          <a:spcPts val="0"/>
                        </a:spcAft>
                      </a:pPr>
                      <a:r>
                        <a:rPr lang="en-GB" sz="2000" b="1" dirty="0">
                          <a:effectLst/>
                          <a:latin typeface="Arial"/>
                          <a:ea typeface="Times New Roman"/>
                          <a:cs typeface="Arial"/>
                        </a:rPr>
                        <a:t>B/C</a:t>
                      </a:r>
                      <a:endParaRPr lang="en-ZA" sz="2000" dirty="0">
                        <a:effectLst/>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CC99"/>
                    </a:solidFill>
                  </a:tcPr>
                </a:tc>
              </a:tr>
              <a:tr h="215900">
                <a:tc>
                  <a:txBody>
                    <a:bodyPr/>
                    <a:lstStyle/>
                    <a:p>
                      <a:pPr algn="just">
                        <a:lnSpc>
                          <a:spcPct val="120000"/>
                        </a:lnSpc>
                        <a:spcAft>
                          <a:spcPts val="0"/>
                        </a:spcAft>
                      </a:pPr>
                      <a:r>
                        <a:rPr lang="en-GB" sz="2000" dirty="0">
                          <a:effectLst/>
                          <a:latin typeface="Arial"/>
                          <a:ea typeface="Times New Roman"/>
                          <a:cs typeface="Times New Roman"/>
                        </a:rPr>
                        <a:t>Geom</a:t>
                      </a:r>
                      <a:endParaRPr lang="en-ZA" sz="2000" dirty="0">
                        <a:effectLst/>
                        <a:latin typeface="Arial"/>
                        <a:ea typeface="Times New Roman"/>
                        <a:cs typeface="Times New Roman"/>
                      </a:endParaRPr>
                    </a:p>
                  </a:txBody>
                  <a:tcPr marL="17780" marR="17780" marT="17780" marB="1778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GB" sz="2000" b="1" dirty="0">
                          <a:effectLst/>
                          <a:latin typeface="Arial"/>
                          <a:ea typeface="Times New Roman"/>
                          <a:cs typeface="Arial"/>
                        </a:rPr>
                        <a:t>C</a:t>
                      </a:r>
                      <a:endParaRPr lang="en-ZA" sz="2000" dirty="0">
                        <a:effectLst/>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a:lnSpc>
                          <a:spcPct val="120000"/>
                        </a:lnSpc>
                        <a:spcAft>
                          <a:spcPts val="0"/>
                        </a:spcAft>
                      </a:pPr>
                      <a:r>
                        <a:rPr lang="en-GB" sz="2000" b="1" dirty="0">
                          <a:effectLst/>
                          <a:latin typeface="Arial"/>
                          <a:ea typeface="Times New Roman"/>
                          <a:cs typeface="Arial"/>
                        </a:rPr>
                        <a:t>C/D</a:t>
                      </a:r>
                      <a:endParaRPr lang="en-ZA" sz="2000" dirty="0">
                        <a:effectLst/>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923C"/>
                    </a:solidFill>
                  </a:tcPr>
                </a:tc>
                <a:tc>
                  <a:txBody>
                    <a:bodyPr/>
                    <a:lstStyle/>
                    <a:p>
                      <a:pPr algn="ctr">
                        <a:lnSpc>
                          <a:spcPct val="120000"/>
                        </a:lnSpc>
                        <a:spcAft>
                          <a:spcPts val="0"/>
                        </a:spcAft>
                      </a:pPr>
                      <a:r>
                        <a:rPr lang="en-GB" sz="2000" b="1" dirty="0">
                          <a:effectLst/>
                          <a:latin typeface="Arial"/>
                          <a:ea typeface="Times New Roman"/>
                          <a:cs typeface="Arial"/>
                        </a:rPr>
                        <a:t>C</a:t>
                      </a:r>
                      <a:endParaRPr lang="en-ZA" sz="2000" dirty="0">
                        <a:effectLst/>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a:lnSpc>
                          <a:spcPct val="120000"/>
                        </a:lnSpc>
                        <a:spcAft>
                          <a:spcPts val="0"/>
                        </a:spcAft>
                      </a:pPr>
                      <a:r>
                        <a:rPr lang="en-GB" sz="2000" b="1" dirty="0">
                          <a:effectLst/>
                          <a:latin typeface="Arial"/>
                          <a:ea typeface="Times New Roman"/>
                          <a:cs typeface="Arial"/>
                        </a:rPr>
                        <a:t>C/D</a:t>
                      </a:r>
                      <a:endParaRPr lang="en-ZA" sz="2000" dirty="0">
                        <a:effectLst/>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923C"/>
                    </a:solidFill>
                  </a:tcPr>
                </a:tc>
              </a:tr>
              <a:tr h="215900">
                <a:tc>
                  <a:txBody>
                    <a:bodyPr/>
                    <a:lstStyle/>
                    <a:p>
                      <a:pPr algn="just">
                        <a:lnSpc>
                          <a:spcPct val="120000"/>
                        </a:lnSpc>
                        <a:spcAft>
                          <a:spcPts val="0"/>
                        </a:spcAft>
                      </a:pPr>
                      <a:r>
                        <a:rPr lang="en-GB" sz="2000" dirty="0">
                          <a:effectLst/>
                          <a:latin typeface="Arial"/>
                          <a:ea typeface="Times New Roman"/>
                          <a:cs typeface="Times New Roman"/>
                        </a:rPr>
                        <a:t>Fish</a:t>
                      </a:r>
                      <a:endParaRPr lang="en-ZA" sz="2000" dirty="0">
                        <a:effectLst/>
                        <a:latin typeface="Arial"/>
                        <a:ea typeface="Times New Roman"/>
                        <a:cs typeface="Times New Roman"/>
                      </a:endParaRPr>
                    </a:p>
                  </a:txBody>
                  <a:tcPr marL="17780" marR="17780" marT="17780" marB="1778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GB" sz="2000" b="1" dirty="0">
                          <a:effectLst/>
                          <a:latin typeface="Arial"/>
                          <a:ea typeface="Times New Roman"/>
                          <a:cs typeface="Arial"/>
                        </a:rPr>
                        <a:t>B/C</a:t>
                      </a:r>
                      <a:endParaRPr lang="en-ZA" sz="2000" dirty="0">
                        <a:effectLst/>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CC99"/>
                    </a:solidFill>
                  </a:tcPr>
                </a:tc>
                <a:tc>
                  <a:txBody>
                    <a:bodyPr/>
                    <a:lstStyle/>
                    <a:p>
                      <a:pPr algn="ctr">
                        <a:lnSpc>
                          <a:spcPct val="120000"/>
                        </a:lnSpc>
                        <a:spcAft>
                          <a:spcPts val="0"/>
                        </a:spcAft>
                      </a:pPr>
                      <a:r>
                        <a:rPr lang="en-GB" sz="2000" b="1" dirty="0">
                          <a:effectLst/>
                          <a:latin typeface="Arial"/>
                          <a:ea typeface="Times New Roman"/>
                          <a:cs typeface="Arial"/>
                        </a:rPr>
                        <a:t>C/D</a:t>
                      </a:r>
                      <a:endParaRPr lang="en-ZA" sz="2000" dirty="0">
                        <a:effectLst/>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923C"/>
                    </a:solidFill>
                  </a:tcPr>
                </a:tc>
                <a:tc>
                  <a:txBody>
                    <a:bodyPr/>
                    <a:lstStyle/>
                    <a:p>
                      <a:pPr algn="ctr">
                        <a:lnSpc>
                          <a:spcPct val="120000"/>
                        </a:lnSpc>
                        <a:spcAft>
                          <a:spcPts val="0"/>
                        </a:spcAft>
                      </a:pPr>
                      <a:r>
                        <a:rPr lang="en-GB" sz="2000" b="1" dirty="0">
                          <a:effectLst/>
                          <a:latin typeface="Arial"/>
                          <a:ea typeface="Times New Roman"/>
                          <a:cs typeface="Arial"/>
                        </a:rPr>
                        <a:t>B/C</a:t>
                      </a:r>
                      <a:endParaRPr lang="en-ZA" sz="2000" dirty="0">
                        <a:effectLst/>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CC99"/>
                    </a:solidFill>
                  </a:tcPr>
                </a:tc>
                <a:tc>
                  <a:txBody>
                    <a:bodyPr/>
                    <a:lstStyle/>
                    <a:p>
                      <a:pPr algn="ctr">
                        <a:lnSpc>
                          <a:spcPct val="120000"/>
                        </a:lnSpc>
                        <a:spcAft>
                          <a:spcPts val="0"/>
                        </a:spcAft>
                      </a:pPr>
                      <a:r>
                        <a:rPr lang="en-GB" sz="2000" b="1" dirty="0">
                          <a:effectLst/>
                          <a:latin typeface="Arial"/>
                          <a:ea typeface="Times New Roman"/>
                          <a:cs typeface="Arial"/>
                        </a:rPr>
                        <a:t>C</a:t>
                      </a:r>
                      <a:endParaRPr lang="en-ZA" sz="2000" dirty="0">
                        <a:effectLst/>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r>
              <a:tr h="215900">
                <a:tc>
                  <a:txBody>
                    <a:bodyPr/>
                    <a:lstStyle/>
                    <a:p>
                      <a:pPr algn="just">
                        <a:lnSpc>
                          <a:spcPct val="120000"/>
                        </a:lnSpc>
                        <a:spcAft>
                          <a:spcPts val="0"/>
                        </a:spcAft>
                      </a:pPr>
                      <a:r>
                        <a:rPr lang="en-GB" sz="2000" dirty="0" smtClean="0">
                          <a:effectLst/>
                          <a:latin typeface="Arial"/>
                          <a:ea typeface="Times New Roman"/>
                          <a:cs typeface="Times New Roman"/>
                        </a:rPr>
                        <a:t>Inverteb</a:t>
                      </a:r>
                      <a:endParaRPr lang="en-ZA" sz="2000" dirty="0">
                        <a:effectLst/>
                        <a:latin typeface="Arial"/>
                        <a:ea typeface="Times New Roman"/>
                        <a:cs typeface="Times New Roman"/>
                      </a:endParaRPr>
                    </a:p>
                  </a:txBody>
                  <a:tcPr marL="17780" marR="17780" marT="17780" marB="1778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GB" sz="2000" b="1" dirty="0">
                          <a:effectLst/>
                          <a:latin typeface="Arial"/>
                          <a:ea typeface="Times New Roman"/>
                          <a:cs typeface="Arial"/>
                        </a:rPr>
                        <a:t>B/C</a:t>
                      </a:r>
                      <a:endParaRPr lang="en-ZA" sz="2000" dirty="0">
                        <a:effectLst/>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CC99"/>
                    </a:solidFill>
                  </a:tcPr>
                </a:tc>
                <a:tc>
                  <a:txBody>
                    <a:bodyPr/>
                    <a:lstStyle/>
                    <a:p>
                      <a:pPr algn="ctr">
                        <a:lnSpc>
                          <a:spcPct val="120000"/>
                        </a:lnSpc>
                        <a:spcAft>
                          <a:spcPts val="0"/>
                        </a:spcAft>
                      </a:pPr>
                      <a:r>
                        <a:rPr lang="en-GB" sz="2000" b="1" dirty="0">
                          <a:effectLst/>
                          <a:latin typeface="Arial"/>
                          <a:ea typeface="Times New Roman"/>
                          <a:cs typeface="Arial"/>
                        </a:rPr>
                        <a:t>C/D</a:t>
                      </a:r>
                      <a:endParaRPr lang="en-ZA" sz="2000" dirty="0">
                        <a:effectLst/>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923C"/>
                    </a:solidFill>
                  </a:tcPr>
                </a:tc>
                <a:tc>
                  <a:txBody>
                    <a:bodyPr/>
                    <a:lstStyle/>
                    <a:p>
                      <a:pPr algn="ctr">
                        <a:lnSpc>
                          <a:spcPct val="120000"/>
                        </a:lnSpc>
                        <a:spcAft>
                          <a:spcPts val="0"/>
                        </a:spcAft>
                      </a:pPr>
                      <a:r>
                        <a:rPr lang="en-GB" sz="2000" b="1" dirty="0">
                          <a:effectLst/>
                          <a:latin typeface="Arial"/>
                          <a:ea typeface="Times New Roman"/>
                          <a:cs typeface="Arial"/>
                        </a:rPr>
                        <a:t>B/C</a:t>
                      </a:r>
                      <a:endParaRPr lang="en-ZA" sz="2000" dirty="0">
                        <a:effectLst/>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CC99"/>
                    </a:solidFill>
                  </a:tcPr>
                </a:tc>
                <a:tc>
                  <a:txBody>
                    <a:bodyPr/>
                    <a:lstStyle/>
                    <a:p>
                      <a:pPr algn="ctr">
                        <a:lnSpc>
                          <a:spcPct val="120000"/>
                        </a:lnSpc>
                        <a:spcAft>
                          <a:spcPts val="0"/>
                        </a:spcAft>
                      </a:pPr>
                      <a:r>
                        <a:rPr lang="en-GB" sz="2000" b="1" dirty="0">
                          <a:effectLst/>
                          <a:latin typeface="Arial"/>
                          <a:ea typeface="Times New Roman"/>
                          <a:cs typeface="Arial"/>
                        </a:rPr>
                        <a:t>B/C</a:t>
                      </a:r>
                      <a:endParaRPr lang="en-ZA" sz="2000" dirty="0">
                        <a:effectLst/>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CC99"/>
                    </a:solidFill>
                  </a:tcPr>
                </a:tc>
              </a:tr>
              <a:tr h="215900">
                <a:tc>
                  <a:txBody>
                    <a:bodyPr/>
                    <a:lstStyle/>
                    <a:p>
                      <a:pPr algn="just">
                        <a:lnSpc>
                          <a:spcPct val="120000"/>
                        </a:lnSpc>
                        <a:spcAft>
                          <a:spcPts val="0"/>
                        </a:spcAft>
                      </a:pPr>
                      <a:r>
                        <a:rPr lang="en-GB" sz="2000" dirty="0" smtClean="0">
                          <a:effectLst/>
                          <a:latin typeface="Arial"/>
                          <a:ea typeface="Times New Roman"/>
                          <a:cs typeface="Times New Roman"/>
                        </a:rPr>
                        <a:t>Rip veg</a:t>
                      </a:r>
                      <a:endParaRPr lang="en-ZA" sz="2000" dirty="0">
                        <a:effectLst/>
                        <a:latin typeface="Arial"/>
                        <a:ea typeface="Times New Roman"/>
                        <a:cs typeface="Times New Roman"/>
                      </a:endParaRPr>
                    </a:p>
                  </a:txBody>
                  <a:tcPr marL="17780" marR="17780" marT="17780" marB="1778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GB" sz="2000" b="1" dirty="0">
                          <a:effectLst/>
                          <a:latin typeface="Arial"/>
                          <a:ea typeface="Times New Roman"/>
                          <a:cs typeface="Arial"/>
                        </a:rPr>
                        <a:t>C/D</a:t>
                      </a:r>
                      <a:endParaRPr lang="en-ZA" sz="2000" dirty="0">
                        <a:effectLst/>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923C"/>
                    </a:solidFill>
                  </a:tcPr>
                </a:tc>
                <a:tc>
                  <a:txBody>
                    <a:bodyPr/>
                    <a:lstStyle/>
                    <a:p>
                      <a:pPr algn="ctr">
                        <a:lnSpc>
                          <a:spcPct val="120000"/>
                        </a:lnSpc>
                        <a:spcAft>
                          <a:spcPts val="0"/>
                        </a:spcAft>
                      </a:pPr>
                      <a:r>
                        <a:rPr lang="en-GB" sz="2000" b="1" dirty="0">
                          <a:effectLst/>
                          <a:latin typeface="Arial"/>
                          <a:ea typeface="Times New Roman"/>
                          <a:cs typeface="Arial"/>
                        </a:rPr>
                        <a:t>D</a:t>
                      </a:r>
                      <a:endParaRPr lang="en-ZA" sz="2000" dirty="0">
                        <a:effectLst/>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c>
                  <a:txBody>
                    <a:bodyPr/>
                    <a:lstStyle/>
                    <a:p>
                      <a:pPr algn="ctr">
                        <a:lnSpc>
                          <a:spcPct val="120000"/>
                        </a:lnSpc>
                        <a:spcAft>
                          <a:spcPts val="0"/>
                        </a:spcAft>
                      </a:pPr>
                      <a:r>
                        <a:rPr lang="en-GB" sz="2000" b="1" dirty="0">
                          <a:effectLst/>
                          <a:latin typeface="Arial"/>
                          <a:ea typeface="Times New Roman"/>
                          <a:cs typeface="Arial"/>
                        </a:rPr>
                        <a:t>C/D</a:t>
                      </a:r>
                      <a:endParaRPr lang="en-ZA" sz="2000" dirty="0">
                        <a:effectLst/>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923C"/>
                    </a:solidFill>
                  </a:tcPr>
                </a:tc>
                <a:tc>
                  <a:txBody>
                    <a:bodyPr/>
                    <a:lstStyle/>
                    <a:p>
                      <a:pPr algn="ctr">
                        <a:lnSpc>
                          <a:spcPct val="120000"/>
                        </a:lnSpc>
                        <a:spcAft>
                          <a:spcPts val="0"/>
                        </a:spcAft>
                      </a:pPr>
                      <a:r>
                        <a:rPr lang="en-GB" sz="2000" b="1" dirty="0">
                          <a:effectLst/>
                          <a:latin typeface="Arial"/>
                          <a:ea typeface="Times New Roman"/>
                          <a:cs typeface="Arial"/>
                        </a:rPr>
                        <a:t>C/D</a:t>
                      </a:r>
                      <a:endParaRPr lang="en-ZA" sz="2000" dirty="0">
                        <a:effectLst/>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923C"/>
                    </a:solidFill>
                  </a:tcPr>
                </a:tc>
              </a:tr>
              <a:tr h="215900">
                <a:tc>
                  <a:txBody>
                    <a:bodyPr/>
                    <a:lstStyle/>
                    <a:p>
                      <a:pPr algn="just">
                        <a:lnSpc>
                          <a:spcPct val="120000"/>
                        </a:lnSpc>
                        <a:spcAft>
                          <a:spcPts val="0"/>
                        </a:spcAft>
                      </a:pPr>
                      <a:r>
                        <a:rPr lang="en-GB" sz="2000" dirty="0">
                          <a:effectLst/>
                          <a:latin typeface="Arial"/>
                          <a:ea typeface="Times New Roman"/>
                          <a:cs typeface="Times New Roman"/>
                        </a:rPr>
                        <a:t>EcoStatus</a:t>
                      </a:r>
                      <a:endParaRPr lang="en-ZA" sz="2000" dirty="0">
                        <a:effectLst/>
                        <a:latin typeface="Arial"/>
                        <a:ea typeface="Times New Roman"/>
                        <a:cs typeface="Times New Roman"/>
                      </a:endParaRPr>
                    </a:p>
                  </a:txBody>
                  <a:tcPr marL="17780" marR="17780" marT="17780" marB="1778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GB" sz="2000" b="1" dirty="0">
                          <a:effectLst/>
                          <a:latin typeface="Arial"/>
                          <a:ea typeface="Times New Roman"/>
                          <a:cs typeface="Arial"/>
                        </a:rPr>
                        <a:t>C</a:t>
                      </a:r>
                      <a:endParaRPr lang="en-ZA" sz="2000" dirty="0">
                        <a:effectLst/>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FF00"/>
                    </a:solidFill>
                  </a:tcPr>
                </a:tc>
                <a:tc>
                  <a:txBody>
                    <a:bodyPr/>
                    <a:lstStyle/>
                    <a:p>
                      <a:pPr algn="ctr">
                        <a:lnSpc>
                          <a:spcPct val="120000"/>
                        </a:lnSpc>
                        <a:spcAft>
                          <a:spcPts val="0"/>
                        </a:spcAft>
                      </a:pPr>
                      <a:r>
                        <a:rPr lang="en-GB" sz="2000" b="1" dirty="0">
                          <a:effectLst/>
                          <a:latin typeface="Arial"/>
                          <a:ea typeface="Times New Roman"/>
                          <a:cs typeface="Arial"/>
                        </a:rPr>
                        <a:t>D</a:t>
                      </a:r>
                      <a:endParaRPr lang="en-ZA" sz="2000" dirty="0">
                        <a:effectLst/>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8000"/>
                    </a:solidFill>
                  </a:tcPr>
                </a:tc>
                <a:tc>
                  <a:txBody>
                    <a:bodyPr/>
                    <a:lstStyle/>
                    <a:p>
                      <a:pPr algn="ctr">
                        <a:lnSpc>
                          <a:spcPct val="120000"/>
                        </a:lnSpc>
                        <a:spcAft>
                          <a:spcPts val="0"/>
                        </a:spcAft>
                      </a:pPr>
                      <a:r>
                        <a:rPr lang="en-GB" sz="2000" b="1" dirty="0">
                          <a:effectLst/>
                          <a:latin typeface="Arial"/>
                          <a:ea typeface="Times New Roman"/>
                          <a:cs typeface="Arial"/>
                        </a:rPr>
                        <a:t>C</a:t>
                      </a:r>
                      <a:endParaRPr lang="en-ZA" sz="2000" dirty="0">
                        <a:effectLst/>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FF00"/>
                    </a:solidFill>
                  </a:tcPr>
                </a:tc>
                <a:tc>
                  <a:txBody>
                    <a:bodyPr/>
                    <a:lstStyle/>
                    <a:p>
                      <a:pPr algn="ctr">
                        <a:lnSpc>
                          <a:spcPct val="120000"/>
                        </a:lnSpc>
                        <a:spcAft>
                          <a:spcPts val="0"/>
                        </a:spcAft>
                      </a:pPr>
                      <a:r>
                        <a:rPr lang="en-GB" sz="2000" b="1" dirty="0">
                          <a:effectLst/>
                          <a:latin typeface="Arial"/>
                          <a:ea typeface="Times New Roman"/>
                          <a:cs typeface="Arial"/>
                        </a:rPr>
                        <a:t>C</a:t>
                      </a:r>
                      <a:endParaRPr lang="en-ZA" sz="2000" dirty="0">
                        <a:effectLst/>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FF00"/>
                    </a:solidFill>
                  </a:tcPr>
                </a:tc>
              </a:tr>
            </a:tbl>
          </a:graphicData>
        </a:graphic>
      </p:graphicFrame>
    </p:spTree>
    <p:extLst>
      <p:ext uri="{BB962C8B-B14F-4D97-AF65-F5344CB8AC3E}">
        <p14:creationId xmlns:p14="http://schemas.microsoft.com/office/powerpoint/2010/main" val="39537308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1"/>
          <p:cNvSpPr>
            <a:spLocks noGrp="1"/>
          </p:cNvSpPr>
          <p:nvPr>
            <p:ph type="sldNum" sz="quarter" idx="12"/>
          </p:nvPr>
        </p:nvSpPr>
        <p:spPr>
          <a:xfrm>
            <a:off x="6724651" y="6492876"/>
            <a:ext cx="2133600" cy="365125"/>
          </a:xfrm>
        </p:spPr>
        <p:txBody>
          <a:bodyPr/>
          <a:lstStyle/>
          <a:p>
            <a:pPr>
              <a:defRPr/>
            </a:pPr>
            <a:fld id="{AA80D5D7-D489-4F0A-867E-0D072B0DF06E}" type="slidenum">
              <a:rPr lang="en-US" smtClean="0">
                <a:solidFill>
                  <a:prstClr val="black"/>
                </a:solidFill>
              </a:rPr>
              <a:pPr>
                <a:defRPr/>
              </a:pPr>
              <a:t>2</a:t>
            </a:fld>
            <a:endParaRPr lang="en-US" dirty="0">
              <a:solidFill>
                <a:prstClr val="black"/>
              </a:solidFill>
            </a:endParaRPr>
          </a:p>
        </p:txBody>
      </p:sp>
      <p:sp>
        <p:nvSpPr>
          <p:cNvPr id="7" name="TextBox 6"/>
          <p:cNvSpPr txBox="1"/>
          <p:nvPr/>
        </p:nvSpPr>
        <p:spPr>
          <a:xfrm>
            <a:off x="-1" y="895296"/>
            <a:ext cx="9118600" cy="5693866"/>
          </a:xfrm>
          <a:prstGeom prst="rect">
            <a:avLst/>
          </a:prstGeom>
          <a:solidFill>
            <a:schemeClr val="bg1"/>
          </a:solidFill>
        </p:spPr>
        <p:txBody>
          <a:bodyPr wrap="square" rtlCol="0">
            <a:spAutoFit/>
          </a:bodyPr>
          <a:lstStyle/>
          <a:p>
            <a:pPr marL="342900" indent="-342900" defTabSz="457200" fontAlgn="base">
              <a:spcBef>
                <a:spcPct val="0"/>
              </a:spcBef>
              <a:spcAft>
                <a:spcPct val="0"/>
              </a:spcAft>
              <a:buFont typeface="Wingdings" pitchFamily="2" charset="2"/>
              <a:buChar char="Ø"/>
            </a:pPr>
            <a:r>
              <a:rPr lang="en-ZA" sz="2800" dirty="0" smtClean="0">
                <a:solidFill>
                  <a:prstClr val="black"/>
                </a:solidFill>
                <a:latin typeface="Futura Md BT" pitchFamily="34" charset="0"/>
                <a:ea typeface="ＭＳ Ｐゴシック" pitchFamily="34" charset="-128"/>
                <a:cs typeface="Arial" charset="0"/>
              </a:rPr>
              <a:t>Need to answer the ‘what if’ questions</a:t>
            </a:r>
          </a:p>
          <a:p>
            <a:pPr marL="342900" indent="-342900" defTabSz="457200" fontAlgn="base">
              <a:spcBef>
                <a:spcPct val="0"/>
              </a:spcBef>
              <a:spcAft>
                <a:spcPct val="0"/>
              </a:spcAft>
              <a:buFont typeface="Wingdings" pitchFamily="2" charset="2"/>
              <a:buChar char="Ø"/>
            </a:pPr>
            <a:endParaRPr lang="en-ZA" sz="2800" dirty="0">
              <a:solidFill>
                <a:prstClr val="black"/>
              </a:solidFill>
              <a:latin typeface="Futura Md BT" pitchFamily="34" charset="0"/>
              <a:ea typeface="ＭＳ Ｐゴシック" pitchFamily="34" charset="-128"/>
              <a:cs typeface="Arial" charset="0"/>
            </a:endParaRPr>
          </a:p>
          <a:p>
            <a:pPr marL="342900" indent="-342900" defTabSz="457200" fontAlgn="base">
              <a:spcBef>
                <a:spcPct val="0"/>
              </a:spcBef>
              <a:spcAft>
                <a:spcPct val="0"/>
              </a:spcAft>
              <a:buFont typeface="Wingdings" pitchFamily="2" charset="2"/>
              <a:buChar char="Ø"/>
            </a:pPr>
            <a:r>
              <a:rPr lang="en-ZA" sz="2800" dirty="0" smtClean="0">
                <a:solidFill>
                  <a:prstClr val="black"/>
                </a:solidFill>
                <a:latin typeface="Futura Md BT" pitchFamily="34" charset="0"/>
                <a:ea typeface="ＭＳ Ｐゴシック" pitchFamily="34" charset="-128"/>
                <a:cs typeface="Arial" charset="0"/>
              </a:rPr>
              <a:t>Express in terms of change in Ecological Category AND degree in which the REC is met</a:t>
            </a:r>
          </a:p>
          <a:p>
            <a:pPr marL="342900" indent="-342900" defTabSz="457200" fontAlgn="base">
              <a:spcBef>
                <a:spcPct val="0"/>
              </a:spcBef>
              <a:spcAft>
                <a:spcPct val="0"/>
              </a:spcAft>
              <a:buFont typeface="Wingdings" pitchFamily="2" charset="2"/>
              <a:buChar char="Ø"/>
            </a:pPr>
            <a:endParaRPr lang="en-ZA" sz="2800" dirty="0">
              <a:solidFill>
                <a:prstClr val="black"/>
              </a:solidFill>
              <a:latin typeface="Futura Md BT" pitchFamily="34" charset="0"/>
              <a:ea typeface="ＭＳ Ｐゴシック" pitchFamily="34" charset="-128"/>
              <a:cs typeface="Arial" charset="0"/>
            </a:endParaRPr>
          </a:p>
          <a:p>
            <a:pPr marL="342900" indent="-342900" defTabSz="457200" fontAlgn="base">
              <a:spcBef>
                <a:spcPct val="0"/>
              </a:spcBef>
              <a:spcAft>
                <a:spcPct val="0"/>
              </a:spcAft>
              <a:buFont typeface="Wingdings" pitchFamily="2" charset="2"/>
              <a:buChar char="Ø"/>
            </a:pPr>
            <a:r>
              <a:rPr lang="en-ZA" sz="2800" dirty="0" smtClean="0">
                <a:solidFill>
                  <a:prstClr val="black"/>
                </a:solidFill>
                <a:latin typeface="Futura Md BT" pitchFamily="34" charset="0"/>
                <a:ea typeface="ＭＳ Ｐゴシック" pitchFamily="34" charset="-128"/>
                <a:cs typeface="Arial" charset="0"/>
              </a:rPr>
              <a:t>Detailed process to predict changes in all the biophysical components per site and per scenario.</a:t>
            </a:r>
          </a:p>
          <a:p>
            <a:pPr marL="342900" indent="-342900" defTabSz="457200" fontAlgn="base">
              <a:spcBef>
                <a:spcPct val="0"/>
              </a:spcBef>
              <a:spcAft>
                <a:spcPct val="0"/>
              </a:spcAft>
              <a:buFont typeface="Wingdings" pitchFamily="2" charset="2"/>
              <a:buChar char="Ø"/>
            </a:pPr>
            <a:endParaRPr lang="en-ZA" sz="2800" dirty="0">
              <a:solidFill>
                <a:prstClr val="black"/>
              </a:solidFill>
              <a:latin typeface="Futura Md BT" pitchFamily="34" charset="0"/>
              <a:ea typeface="ＭＳ Ｐゴシック" pitchFamily="34" charset="-128"/>
              <a:cs typeface="Arial" charset="0"/>
            </a:endParaRPr>
          </a:p>
          <a:p>
            <a:pPr marL="342900" indent="-342900" defTabSz="457200" fontAlgn="base">
              <a:spcBef>
                <a:spcPct val="0"/>
              </a:spcBef>
              <a:spcAft>
                <a:spcPct val="0"/>
              </a:spcAft>
              <a:buFont typeface="Wingdings" pitchFamily="2" charset="2"/>
              <a:buChar char="Ø"/>
            </a:pPr>
            <a:r>
              <a:rPr lang="en-ZA" sz="2800" dirty="0" smtClean="0">
                <a:solidFill>
                  <a:prstClr val="black"/>
                </a:solidFill>
                <a:latin typeface="Futura Md BT" pitchFamily="34" charset="0"/>
                <a:ea typeface="ＭＳ Ｐゴシック" pitchFamily="34" charset="-128"/>
                <a:cs typeface="Arial" charset="0"/>
              </a:rPr>
              <a:t>Then to integrate and demonstrate in systems context</a:t>
            </a:r>
          </a:p>
          <a:p>
            <a:pPr marL="342900" indent="-342900" defTabSz="457200" fontAlgn="base">
              <a:spcBef>
                <a:spcPct val="0"/>
              </a:spcBef>
              <a:spcAft>
                <a:spcPct val="0"/>
              </a:spcAft>
              <a:buFont typeface="Wingdings" pitchFamily="2" charset="2"/>
              <a:buChar char="Ø"/>
            </a:pPr>
            <a:endParaRPr lang="en-ZA" sz="2800" dirty="0">
              <a:solidFill>
                <a:prstClr val="black"/>
              </a:solidFill>
              <a:latin typeface="Futura Md BT" pitchFamily="34" charset="0"/>
              <a:ea typeface="ＭＳ Ｐゴシック" pitchFamily="34" charset="-128"/>
              <a:cs typeface="Arial" charset="0"/>
            </a:endParaRPr>
          </a:p>
          <a:p>
            <a:pPr marL="342900" indent="-342900" defTabSz="457200" fontAlgn="base">
              <a:spcBef>
                <a:spcPct val="0"/>
              </a:spcBef>
              <a:spcAft>
                <a:spcPct val="0"/>
              </a:spcAft>
              <a:buFont typeface="Wingdings" pitchFamily="2" charset="2"/>
              <a:buChar char="Ø"/>
            </a:pPr>
            <a:r>
              <a:rPr lang="en-ZA" sz="2800" dirty="0" smtClean="0">
                <a:solidFill>
                  <a:prstClr val="black"/>
                </a:solidFill>
                <a:latin typeface="Futura Md BT" pitchFamily="34" charset="0"/>
                <a:ea typeface="ＭＳ Ｐゴシック" pitchFamily="34" charset="-128"/>
                <a:cs typeface="Arial" charset="0"/>
              </a:rPr>
              <a:t>Include in MC DSS process</a:t>
            </a:r>
          </a:p>
          <a:p>
            <a:pPr marL="342900" indent="-342900" defTabSz="457200" fontAlgn="base">
              <a:spcBef>
                <a:spcPct val="0"/>
              </a:spcBef>
              <a:spcAft>
                <a:spcPct val="0"/>
              </a:spcAft>
              <a:buFont typeface="Wingdings" pitchFamily="2" charset="2"/>
              <a:buChar char="Ø"/>
            </a:pPr>
            <a:endParaRPr lang="en-ZA" sz="2800" dirty="0">
              <a:solidFill>
                <a:prstClr val="black"/>
              </a:solidFill>
              <a:latin typeface="Futura Md BT" pitchFamily="34" charset="0"/>
              <a:ea typeface="ＭＳ Ｐゴシック" pitchFamily="34" charset="-128"/>
              <a:cs typeface="Arial" charset="0"/>
            </a:endParaRPr>
          </a:p>
        </p:txBody>
      </p:sp>
      <p:sp>
        <p:nvSpPr>
          <p:cNvPr id="5" name="Title 1"/>
          <p:cNvSpPr txBox="1">
            <a:spLocks/>
          </p:cNvSpPr>
          <p:nvPr/>
        </p:nvSpPr>
        <p:spPr bwMode="auto">
          <a:xfrm>
            <a:off x="273049" y="23304"/>
            <a:ext cx="8572500"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defTabSz="457200" fontAlgn="base">
              <a:spcBef>
                <a:spcPct val="0"/>
              </a:spcBef>
              <a:spcAft>
                <a:spcPct val="0"/>
              </a:spcAft>
            </a:pPr>
            <a:r>
              <a:rPr lang="en-ZA" altLang="en-US" sz="2600" b="1" dirty="0" smtClean="0">
                <a:solidFill>
                  <a:prstClr val="white"/>
                </a:solidFill>
                <a:latin typeface="Futura Md BT" pitchFamily="34" charset="0"/>
              </a:rPr>
              <a:t>Determining ecological consequences of scenarios</a:t>
            </a:r>
            <a:endParaRPr lang="en-ZA" altLang="en-US" sz="2600" b="1" dirty="0">
              <a:solidFill>
                <a:prstClr val="white"/>
              </a:solidFill>
              <a:latin typeface="Futura Md BT" pitchFamily="34" charset="0"/>
            </a:endParaRPr>
          </a:p>
        </p:txBody>
      </p:sp>
    </p:spTree>
    <p:extLst>
      <p:ext uri="{BB962C8B-B14F-4D97-AF65-F5344CB8AC3E}">
        <p14:creationId xmlns:p14="http://schemas.microsoft.com/office/powerpoint/2010/main" val="25589970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285750" y="0"/>
            <a:ext cx="8572500"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defTabSz="457200" fontAlgn="base">
              <a:spcBef>
                <a:spcPct val="0"/>
              </a:spcBef>
              <a:spcAft>
                <a:spcPct val="0"/>
              </a:spcAft>
            </a:pPr>
            <a:r>
              <a:rPr lang="en-ZA" altLang="en-US" sz="2600" b="1" dirty="0" smtClean="0">
                <a:solidFill>
                  <a:prstClr val="white"/>
                </a:solidFill>
                <a:latin typeface="Futura Md BT" pitchFamily="34" charset="0"/>
              </a:rPr>
              <a:t>MVOTI ESTUARY:  SENSITIVITIES</a:t>
            </a:r>
            <a:endParaRPr lang="en-ZA" altLang="en-US" sz="2600" b="1" dirty="0">
              <a:solidFill>
                <a:prstClr val="white"/>
              </a:solidFill>
              <a:latin typeface="Futura Md BT" pitchFamily="34" charset="0"/>
            </a:endParaRPr>
          </a:p>
        </p:txBody>
      </p:sp>
      <p:sp>
        <p:nvSpPr>
          <p:cNvPr id="3" name="TextBox 2"/>
          <p:cNvSpPr txBox="1"/>
          <p:nvPr/>
        </p:nvSpPr>
        <p:spPr>
          <a:xfrm>
            <a:off x="890337" y="1130967"/>
            <a:ext cx="8169441" cy="2677656"/>
          </a:xfrm>
          <a:prstGeom prst="rect">
            <a:avLst/>
          </a:prstGeom>
          <a:noFill/>
        </p:spPr>
        <p:txBody>
          <a:bodyPr wrap="square" rtlCol="0">
            <a:spAutoFit/>
          </a:bodyPr>
          <a:lstStyle/>
          <a:p>
            <a:pPr marL="342900" indent="-342900">
              <a:buFont typeface="Wingdings" panose="05000000000000000000" pitchFamily="2" charset="2"/>
              <a:buChar char="Ø"/>
            </a:pPr>
            <a:r>
              <a:rPr lang="en-GB" sz="2800" dirty="0" smtClean="0">
                <a:latin typeface="Futura Bk BT" panose="020B0502020204020303" pitchFamily="34" charset="0"/>
                <a:cs typeface="Arial" panose="020B0604020202020204" pitchFamily="34" charset="0"/>
              </a:rPr>
              <a:t>Decreased base flows – especially important for mouth closure.</a:t>
            </a:r>
          </a:p>
          <a:p>
            <a:pPr marL="342900" indent="-342900">
              <a:buFont typeface="Wingdings" panose="05000000000000000000" pitchFamily="2" charset="2"/>
              <a:buChar char="Ø"/>
            </a:pPr>
            <a:r>
              <a:rPr lang="en-GB" sz="2800" dirty="0" smtClean="0">
                <a:latin typeface="Futura Bk BT" panose="020B0502020204020303" pitchFamily="34" charset="0"/>
                <a:cs typeface="Arial" panose="020B0604020202020204" pitchFamily="34" charset="0"/>
              </a:rPr>
              <a:t>Salt penetration</a:t>
            </a:r>
          </a:p>
          <a:p>
            <a:pPr marL="342900" indent="-342900">
              <a:buFont typeface="Wingdings" panose="05000000000000000000" pitchFamily="2" charset="2"/>
              <a:buChar char="Ø"/>
            </a:pPr>
            <a:r>
              <a:rPr lang="en-GB" sz="2800" dirty="0" smtClean="0">
                <a:latin typeface="Futura Bk BT" panose="020B0502020204020303" pitchFamily="34" charset="0"/>
                <a:cs typeface="Arial" panose="020B0604020202020204" pitchFamily="34" charset="0"/>
              </a:rPr>
              <a:t>Decreased flooding (small estuary – flooding smaller impact than eg on the Mvoti</a:t>
            </a:r>
          </a:p>
          <a:p>
            <a:pPr marL="342900" indent="-342900">
              <a:buFont typeface="Wingdings" panose="05000000000000000000" pitchFamily="2" charset="2"/>
              <a:buChar char="Ø"/>
            </a:pPr>
            <a:r>
              <a:rPr lang="en-GB" sz="2800" dirty="0" smtClean="0">
                <a:latin typeface="Futura Bk BT" panose="020B0502020204020303" pitchFamily="34" charset="0"/>
                <a:cs typeface="Arial" panose="020B0604020202020204" pitchFamily="34" charset="0"/>
              </a:rPr>
              <a:t>Major impact associated with sand mining</a:t>
            </a:r>
            <a:endParaRPr lang="en-GB" sz="2800" dirty="0">
              <a:latin typeface="Futura Bk BT" panose="020B0502020204020303" pitchFamily="34" charset="0"/>
              <a:cs typeface="Arial" panose="020B0604020202020204" pitchFamily="34" charset="0"/>
            </a:endParaRPr>
          </a:p>
        </p:txBody>
      </p:sp>
    </p:spTree>
    <p:extLst>
      <p:ext uri="{BB962C8B-B14F-4D97-AF65-F5344CB8AC3E}">
        <p14:creationId xmlns:p14="http://schemas.microsoft.com/office/powerpoint/2010/main" val="21042632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285750" y="0"/>
            <a:ext cx="8572500"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defTabSz="457200" fontAlgn="base">
              <a:spcBef>
                <a:spcPct val="0"/>
              </a:spcBef>
              <a:spcAft>
                <a:spcPct val="0"/>
              </a:spcAft>
            </a:pPr>
            <a:r>
              <a:rPr lang="en-ZA" altLang="en-US" sz="2600" b="1" dirty="0" smtClean="0">
                <a:solidFill>
                  <a:prstClr val="white"/>
                </a:solidFill>
                <a:latin typeface="Futura Md BT" pitchFamily="34" charset="0"/>
              </a:rPr>
              <a:t>MVOTI ESTUARY &amp; RIVER:  RANKING</a:t>
            </a:r>
            <a:endParaRPr lang="en-ZA" altLang="en-US" sz="2600" b="1" dirty="0">
              <a:solidFill>
                <a:prstClr val="white"/>
              </a:solidFill>
              <a:latin typeface="Futura Md BT" pitchFamily="34" charset="0"/>
            </a:endParaRPr>
          </a:p>
        </p:txBody>
      </p:sp>
      <p:sp>
        <p:nvSpPr>
          <p:cNvPr id="5" name="TextBox 4"/>
          <p:cNvSpPr txBox="1"/>
          <p:nvPr/>
        </p:nvSpPr>
        <p:spPr>
          <a:xfrm>
            <a:off x="4138862" y="737418"/>
            <a:ext cx="5005137" cy="3785652"/>
          </a:xfrm>
          <a:prstGeom prst="rect">
            <a:avLst/>
          </a:prstGeom>
          <a:noFill/>
        </p:spPr>
        <p:txBody>
          <a:bodyPr wrap="square" rtlCol="0">
            <a:spAutoFit/>
          </a:bodyPr>
          <a:lstStyle/>
          <a:p>
            <a:pPr marL="285750" indent="-285750">
              <a:buFont typeface="Wingdings" panose="05000000000000000000" pitchFamily="2" charset="2"/>
              <a:buChar char="Ø"/>
            </a:pPr>
            <a:r>
              <a:rPr lang="en-GB" sz="2400" dirty="0"/>
              <a:t>The </a:t>
            </a:r>
            <a:r>
              <a:rPr lang="en-GB" sz="2400" dirty="0" smtClean="0"/>
              <a:t>ranking is the same for the rivers and estuary.</a:t>
            </a:r>
          </a:p>
          <a:p>
            <a:pPr marL="285750" indent="-285750">
              <a:buFont typeface="Wingdings" panose="05000000000000000000" pitchFamily="2" charset="2"/>
              <a:buChar char="Ø"/>
            </a:pPr>
            <a:r>
              <a:rPr lang="en-GB" sz="2400" dirty="0" smtClean="0"/>
              <a:t>Weights need to be selected to provide ecological system rating.</a:t>
            </a:r>
          </a:p>
          <a:p>
            <a:pPr marL="285750" indent="-285750">
              <a:buFont typeface="Wingdings" panose="05000000000000000000" pitchFamily="2" charset="2"/>
              <a:buChar char="Ø"/>
            </a:pPr>
            <a:r>
              <a:rPr lang="en-GB" sz="2400" smtClean="0"/>
              <a:t>Estuary probably much less important than Mkomazi and rivers more important -  </a:t>
            </a:r>
            <a:r>
              <a:rPr lang="en-GB" sz="2400" dirty="0" smtClean="0"/>
              <a:t>used 15%.</a:t>
            </a:r>
          </a:p>
          <a:p>
            <a:pPr marL="285750" indent="-285750">
              <a:buFont typeface="Wingdings" panose="05000000000000000000" pitchFamily="2" charset="2"/>
              <a:buChar char="Ø"/>
            </a:pPr>
            <a:r>
              <a:rPr lang="en-GB" sz="2400" dirty="0" smtClean="0"/>
              <a:t>Irrespective of the weights, the ranking order will </a:t>
            </a:r>
            <a:r>
              <a:rPr lang="en-GB" sz="2400" smtClean="0"/>
              <a:t>not change as can be seen.</a:t>
            </a:r>
            <a:endParaRPr lang="en-GB" sz="2400" dirty="0" smtClean="0"/>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40588"/>
          <a:stretch/>
        </p:blipFill>
        <p:spPr bwMode="auto">
          <a:xfrm>
            <a:off x="162678" y="976523"/>
            <a:ext cx="3422734" cy="566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26182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 y="1054184"/>
            <a:ext cx="4138863" cy="5406774"/>
          </a:xfrm>
          <a:prstGeom prst="rect">
            <a:avLst/>
          </a:prstGeom>
          <a:noFill/>
        </p:spPr>
      </p:pic>
      <p:sp>
        <p:nvSpPr>
          <p:cNvPr id="8" name="Title 1"/>
          <p:cNvSpPr txBox="1">
            <a:spLocks/>
          </p:cNvSpPr>
          <p:nvPr/>
        </p:nvSpPr>
        <p:spPr bwMode="auto">
          <a:xfrm>
            <a:off x="60158" y="-3945"/>
            <a:ext cx="9023684"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defTabSz="457200" fontAlgn="base">
              <a:spcBef>
                <a:spcPct val="0"/>
              </a:spcBef>
              <a:spcAft>
                <a:spcPct val="0"/>
              </a:spcAft>
            </a:pPr>
            <a:r>
              <a:rPr lang="en-ZA" altLang="en-US" sz="2600" b="1" dirty="0" smtClean="0">
                <a:solidFill>
                  <a:prstClr val="white"/>
                </a:solidFill>
                <a:latin typeface="Futura Md BT" pitchFamily="34" charset="0"/>
              </a:rPr>
              <a:t>MVOTI RIVER &amp; ESTUARY: INTEGRATED RANKING</a:t>
            </a:r>
            <a:endParaRPr lang="en-ZA" altLang="en-US" sz="2600" b="1" dirty="0">
              <a:solidFill>
                <a:prstClr val="white"/>
              </a:solidFill>
              <a:latin typeface="Futura Md BT" pitchFamily="34" charset="0"/>
            </a:endParaRPr>
          </a:p>
        </p:txBody>
      </p:sp>
      <p:sp>
        <p:nvSpPr>
          <p:cNvPr id="9" name="TextBox 8"/>
          <p:cNvSpPr txBox="1"/>
          <p:nvPr/>
        </p:nvSpPr>
        <p:spPr>
          <a:xfrm>
            <a:off x="132347" y="576165"/>
            <a:ext cx="2165685" cy="369332"/>
          </a:xfrm>
          <a:prstGeom prst="rect">
            <a:avLst/>
          </a:prstGeom>
          <a:noFill/>
        </p:spPr>
        <p:txBody>
          <a:bodyPr wrap="square" rtlCol="0">
            <a:spAutoFit/>
          </a:bodyPr>
          <a:lstStyle/>
          <a:p>
            <a:r>
              <a:rPr lang="en-ZA" b="1" dirty="0" smtClean="0">
                <a:latin typeface="Futura Bk BT" panose="020B0502020204020303" pitchFamily="34" charset="0"/>
              </a:rPr>
              <a:t>RIVERS ONLY</a:t>
            </a:r>
            <a:endParaRPr lang="en-ZA" b="1" dirty="0">
              <a:latin typeface="Futura Bk BT" panose="020B0502020204020303" pitchFamily="34" charset="0"/>
            </a:endParaRPr>
          </a:p>
        </p:txBody>
      </p:sp>
      <p:sp>
        <p:nvSpPr>
          <p:cNvPr id="10" name="TextBox 9"/>
          <p:cNvSpPr txBox="1"/>
          <p:nvPr/>
        </p:nvSpPr>
        <p:spPr>
          <a:xfrm>
            <a:off x="4511842" y="576165"/>
            <a:ext cx="2165685" cy="369332"/>
          </a:xfrm>
          <a:prstGeom prst="rect">
            <a:avLst/>
          </a:prstGeom>
          <a:noFill/>
        </p:spPr>
        <p:txBody>
          <a:bodyPr wrap="square" rtlCol="0">
            <a:spAutoFit/>
          </a:bodyPr>
          <a:lstStyle/>
          <a:p>
            <a:r>
              <a:rPr lang="en-ZA" b="1" dirty="0" smtClean="0">
                <a:latin typeface="Futura Bk BT" panose="020B0502020204020303" pitchFamily="34" charset="0"/>
              </a:rPr>
              <a:t>RIVERS  &amp; ESTUARY</a:t>
            </a:r>
            <a:endParaRPr lang="en-ZA" b="1" dirty="0">
              <a:latin typeface="Futura Bk BT" panose="020B0502020204020303" pitchFamily="34" charset="0"/>
            </a:endParaRP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50963"/>
          <a:stretch/>
        </p:blipFill>
        <p:spPr bwMode="auto">
          <a:xfrm>
            <a:off x="4304464" y="945497"/>
            <a:ext cx="3670664" cy="5322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94391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285750" y="0"/>
            <a:ext cx="8572500"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defTabSz="457200" fontAlgn="base">
              <a:spcBef>
                <a:spcPct val="0"/>
              </a:spcBef>
              <a:spcAft>
                <a:spcPct val="0"/>
              </a:spcAft>
            </a:pPr>
            <a:r>
              <a:rPr lang="en-ZA" altLang="en-US" sz="2600" b="1" dirty="0" smtClean="0">
                <a:solidFill>
                  <a:prstClr val="white"/>
                </a:solidFill>
                <a:latin typeface="Futura Md BT" pitchFamily="34" charset="0"/>
              </a:rPr>
              <a:t>Determining ecological consequences of scenarios</a:t>
            </a:r>
            <a:endParaRPr lang="en-ZA" altLang="en-US" sz="2600" b="1" dirty="0">
              <a:solidFill>
                <a:prstClr val="white"/>
              </a:solidFill>
              <a:latin typeface="Futura Md BT" pitchFamily="34" charset="0"/>
            </a:endParaRPr>
          </a:p>
        </p:txBody>
      </p:sp>
      <p:sp>
        <p:nvSpPr>
          <p:cNvPr id="36" name="Flowchart: Document 35"/>
          <p:cNvSpPr/>
          <p:nvPr/>
        </p:nvSpPr>
        <p:spPr>
          <a:xfrm>
            <a:off x="793299" y="1756440"/>
            <a:ext cx="1521924" cy="872538"/>
          </a:xfrm>
          <a:prstGeom prst="flowChartDocument">
            <a:avLst/>
          </a:prstGeom>
          <a:gradFill flip="none" rotWithShape="1">
            <a:gsLst>
              <a:gs pos="0">
                <a:schemeClr val="accent4">
                  <a:lumMod val="40000"/>
                  <a:lumOff val="60000"/>
                </a:schemeClr>
              </a:gs>
              <a:gs pos="100000">
                <a:schemeClr val="accent4">
                  <a:lumMod val="60000"/>
                  <a:lumOff val="40000"/>
                </a:schemeClr>
              </a:gs>
            </a:gsLst>
            <a:lin ang="5400000" scaled="1"/>
            <a:tileRect/>
          </a:gra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400" dirty="0">
              <a:latin typeface="Arial" panose="020B0604020202020204" pitchFamily="34" charset="0"/>
              <a:cs typeface="Arial" panose="020B0604020202020204" pitchFamily="34" charset="0"/>
            </a:endParaRPr>
          </a:p>
        </p:txBody>
      </p:sp>
      <p:sp>
        <p:nvSpPr>
          <p:cNvPr id="38" name="Flowchart: Document 37"/>
          <p:cNvSpPr/>
          <p:nvPr/>
        </p:nvSpPr>
        <p:spPr>
          <a:xfrm>
            <a:off x="612484" y="2026546"/>
            <a:ext cx="1548128" cy="872538"/>
          </a:xfrm>
          <a:prstGeom prst="flowChartDocument">
            <a:avLst/>
          </a:prstGeom>
          <a:gradFill flip="none" rotWithShape="1">
            <a:gsLst>
              <a:gs pos="0">
                <a:schemeClr val="accent3">
                  <a:lumMod val="60000"/>
                  <a:lumOff val="40000"/>
                </a:schemeClr>
              </a:gs>
              <a:gs pos="100000">
                <a:schemeClr val="accent3">
                  <a:lumMod val="75000"/>
                </a:schemeClr>
              </a:gs>
            </a:gsLst>
            <a:lin ang="5400000" scaled="1"/>
            <a:tileRect/>
          </a:gra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400" dirty="0">
              <a:latin typeface="Arial" panose="020B0604020202020204" pitchFamily="34" charset="0"/>
              <a:cs typeface="Arial" panose="020B0604020202020204" pitchFamily="34" charset="0"/>
            </a:endParaRPr>
          </a:p>
        </p:txBody>
      </p:sp>
      <p:sp>
        <p:nvSpPr>
          <p:cNvPr id="40" name="Flowchart: Document 39"/>
          <p:cNvSpPr/>
          <p:nvPr/>
        </p:nvSpPr>
        <p:spPr>
          <a:xfrm>
            <a:off x="412877" y="2338684"/>
            <a:ext cx="1578460" cy="872538"/>
          </a:xfrm>
          <a:prstGeom prst="flowChartDocument">
            <a:avLst/>
          </a:prstGeom>
          <a:gradFill flip="none" rotWithShape="1">
            <a:gsLst>
              <a:gs pos="0">
                <a:srgbClr val="00B0F0"/>
              </a:gs>
              <a:gs pos="100000">
                <a:srgbClr val="0070C0"/>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400" dirty="0">
              <a:latin typeface="Arial" panose="020B0604020202020204" pitchFamily="34" charset="0"/>
              <a:cs typeface="Arial" panose="020B0604020202020204" pitchFamily="34" charset="0"/>
            </a:endParaRPr>
          </a:p>
        </p:txBody>
      </p:sp>
      <p:sp>
        <p:nvSpPr>
          <p:cNvPr id="41" name="TextBox 40"/>
          <p:cNvSpPr txBox="1"/>
          <p:nvPr/>
        </p:nvSpPr>
        <p:spPr>
          <a:xfrm>
            <a:off x="460086" y="2966598"/>
            <a:ext cx="1690025" cy="288147"/>
          </a:xfrm>
          <a:prstGeom prst="rect">
            <a:avLst/>
          </a:prstGeom>
          <a:noFill/>
        </p:spPr>
        <p:txBody>
          <a:bodyPr wrap="square" lIns="36000" tIns="36000" rIns="36000" bIns="36000" rtlCol="0">
            <a:spAutoFit/>
          </a:bodyPr>
          <a:lstStyle/>
          <a:p>
            <a:pPr algn="ctr"/>
            <a:r>
              <a:rPr lang="en-ZA" sz="1400" b="1" dirty="0" smtClean="0">
                <a:solidFill>
                  <a:schemeClr val="bg1"/>
                </a:solidFill>
                <a:latin typeface="Arial" panose="020B0604020202020204" pitchFamily="34" charset="0"/>
                <a:cs typeface="Arial" panose="020B0604020202020204" pitchFamily="34" charset="0"/>
              </a:rPr>
              <a:t>Consequences</a:t>
            </a:r>
            <a:endParaRPr lang="en-ZA" sz="1400" b="1" dirty="0">
              <a:solidFill>
                <a:schemeClr val="bg1"/>
              </a:solidFill>
              <a:latin typeface="Arial" panose="020B0604020202020204" pitchFamily="34" charset="0"/>
              <a:cs typeface="Arial" panose="020B0604020202020204" pitchFamily="34" charset="0"/>
            </a:endParaRPr>
          </a:p>
        </p:txBody>
      </p:sp>
      <p:sp>
        <p:nvSpPr>
          <p:cNvPr id="42" name="TextBox 41"/>
          <p:cNvSpPr txBox="1"/>
          <p:nvPr/>
        </p:nvSpPr>
        <p:spPr>
          <a:xfrm>
            <a:off x="270911" y="2335868"/>
            <a:ext cx="1690025" cy="288147"/>
          </a:xfrm>
          <a:prstGeom prst="rect">
            <a:avLst/>
          </a:prstGeom>
          <a:noFill/>
        </p:spPr>
        <p:txBody>
          <a:bodyPr wrap="square" lIns="36000" tIns="36000" rIns="36000" bIns="36000" rtlCol="0">
            <a:spAutoFit/>
          </a:bodyPr>
          <a:lstStyle/>
          <a:p>
            <a:pPr algn="ctr"/>
            <a:r>
              <a:rPr lang="en-ZA" sz="1400" dirty="0" smtClean="0">
                <a:latin typeface="Arial" panose="020B0604020202020204" pitchFamily="34" charset="0"/>
                <a:cs typeface="Arial" panose="020B0604020202020204" pitchFamily="34" charset="0"/>
              </a:rPr>
              <a:t>Fish</a:t>
            </a:r>
            <a:endParaRPr lang="en-ZA" sz="1400" dirty="0">
              <a:latin typeface="Arial" panose="020B0604020202020204" pitchFamily="34" charset="0"/>
              <a:cs typeface="Arial" panose="020B0604020202020204" pitchFamily="34" charset="0"/>
            </a:endParaRPr>
          </a:p>
        </p:txBody>
      </p:sp>
      <p:sp>
        <p:nvSpPr>
          <p:cNvPr id="51" name="TextBox 50"/>
          <p:cNvSpPr txBox="1"/>
          <p:nvPr/>
        </p:nvSpPr>
        <p:spPr>
          <a:xfrm>
            <a:off x="482685" y="2056931"/>
            <a:ext cx="1807726" cy="288147"/>
          </a:xfrm>
          <a:prstGeom prst="rect">
            <a:avLst/>
          </a:prstGeom>
          <a:noFill/>
        </p:spPr>
        <p:txBody>
          <a:bodyPr wrap="square" lIns="36000" tIns="36000" rIns="36000" bIns="36000" rtlCol="0">
            <a:spAutoFit/>
          </a:bodyPr>
          <a:lstStyle/>
          <a:p>
            <a:pPr algn="ctr"/>
            <a:r>
              <a:rPr lang="en-ZA" sz="1400" dirty="0" smtClean="0">
                <a:latin typeface="Arial" panose="020B0604020202020204" pitchFamily="34" charset="0"/>
                <a:cs typeface="Arial" panose="020B0604020202020204" pitchFamily="34" charset="0"/>
              </a:rPr>
              <a:t>Physico-chemical</a:t>
            </a:r>
            <a:endParaRPr lang="en-ZA" sz="1400" dirty="0">
              <a:latin typeface="Arial" panose="020B0604020202020204" pitchFamily="34" charset="0"/>
              <a:cs typeface="Arial" panose="020B0604020202020204" pitchFamily="34" charset="0"/>
            </a:endParaRPr>
          </a:p>
        </p:txBody>
      </p:sp>
      <p:sp>
        <p:nvSpPr>
          <p:cNvPr id="53" name="TextBox 52"/>
          <p:cNvSpPr txBox="1"/>
          <p:nvPr/>
        </p:nvSpPr>
        <p:spPr>
          <a:xfrm>
            <a:off x="709248" y="1738020"/>
            <a:ext cx="1690025" cy="288147"/>
          </a:xfrm>
          <a:prstGeom prst="rect">
            <a:avLst/>
          </a:prstGeom>
          <a:noFill/>
        </p:spPr>
        <p:txBody>
          <a:bodyPr wrap="square" lIns="36000" tIns="36000" rIns="36000" bIns="36000" rtlCol="0">
            <a:spAutoFit/>
          </a:bodyPr>
          <a:lstStyle/>
          <a:p>
            <a:pPr algn="ctr"/>
            <a:r>
              <a:rPr lang="en-ZA" sz="1400" dirty="0" smtClean="0">
                <a:latin typeface="Arial" panose="020B0604020202020204" pitchFamily="34" charset="0"/>
                <a:cs typeface="Arial" panose="020B0604020202020204" pitchFamily="34" charset="0"/>
              </a:rPr>
              <a:t>Geomorphology</a:t>
            </a:r>
            <a:endParaRPr lang="en-ZA" sz="1400" dirty="0">
              <a:latin typeface="Arial" panose="020B0604020202020204" pitchFamily="34" charset="0"/>
              <a:cs typeface="Arial" panose="020B0604020202020204" pitchFamily="34" charset="0"/>
            </a:endParaRPr>
          </a:p>
        </p:txBody>
      </p:sp>
      <p:sp>
        <p:nvSpPr>
          <p:cNvPr id="57" name="Flowchart: Document 56"/>
          <p:cNvSpPr/>
          <p:nvPr/>
        </p:nvSpPr>
        <p:spPr>
          <a:xfrm>
            <a:off x="199952" y="2589993"/>
            <a:ext cx="1690028" cy="872538"/>
          </a:xfrm>
          <a:prstGeom prst="flowChartDocument">
            <a:avLst/>
          </a:prstGeom>
          <a:gradFill flip="none" rotWithShape="1">
            <a:gsLst>
              <a:gs pos="0">
                <a:schemeClr val="accent6">
                  <a:lumMod val="60000"/>
                  <a:lumOff val="40000"/>
                </a:schemeClr>
              </a:gs>
              <a:gs pos="100000">
                <a:schemeClr val="accent6">
                  <a:lumMod val="75000"/>
                </a:schemeClr>
              </a:gs>
            </a:gsLst>
            <a:lin ang="5400000" scaled="1"/>
            <a:tileRect/>
          </a:gra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400" dirty="0">
              <a:latin typeface="Arial" panose="020B0604020202020204" pitchFamily="34" charset="0"/>
              <a:cs typeface="Arial" panose="020B0604020202020204" pitchFamily="34" charset="0"/>
            </a:endParaRPr>
          </a:p>
        </p:txBody>
      </p:sp>
      <p:sp>
        <p:nvSpPr>
          <p:cNvPr id="58" name="Flowchart: Document 57"/>
          <p:cNvSpPr/>
          <p:nvPr/>
        </p:nvSpPr>
        <p:spPr>
          <a:xfrm>
            <a:off x="157960" y="2865535"/>
            <a:ext cx="1690028" cy="1033668"/>
          </a:xfrm>
          <a:prstGeom prst="flowChartDocument">
            <a:avLst/>
          </a:prstGeom>
          <a:gradFill flip="none" rotWithShape="1">
            <a:gsLst>
              <a:gs pos="0">
                <a:schemeClr val="bg2">
                  <a:lumMod val="75000"/>
                </a:schemeClr>
              </a:gs>
              <a:gs pos="100000">
                <a:schemeClr val="bg2">
                  <a:lumMod val="50000"/>
                </a:schemeClr>
              </a:gs>
            </a:gsLst>
            <a:lin ang="5400000" scaled="1"/>
            <a:tileRect/>
          </a:gra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400" dirty="0">
              <a:latin typeface="Arial" panose="020B0604020202020204" pitchFamily="34" charset="0"/>
              <a:cs typeface="Arial" panose="020B0604020202020204" pitchFamily="34" charset="0"/>
            </a:endParaRPr>
          </a:p>
        </p:txBody>
      </p:sp>
      <p:sp>
        <p:nvSpPr>
          <p:cNvPr id="61" name="TextBox 60"/>
          <p:cNvSpPr txBox="1"/>
          <p:nvPr/>
        </p:nvSpPr>
        <p:spPr>
          <a:xfrm>
            <a:off x="199954" y="2562099"/>
            <a:ext cx="1690025" cy="288147"/>
          </a:xfrm>
          <a:prstGeom prst="rect">
            <a:avLst/>
          </a:prstGeom>
          <a:noFill/>
        </p:spPr>
        <p:txBody>
          <a:bodyPr wrap="square" lIns="36000" tIns="36000" rIns="36000" bIns="36000" rtlCol="0">
            <a:spAutoFit/>
          </a:bodyPr>
          <a:lstStyle/>
          <a:p>
            <a:pPr algn="ctr"/>
            <a:r>
              <a:rPr lang="en-ZA" sz="1400" dirty="0" smtClean="0">
                <a:latin typeface="Arial" panose="020B0604020202020204" pitchFamily="34" charset="0"/>
                <a:cs typeface="Arial" panose="020B0604020202020204" pitchFamily="34" charset="0"/>
              </a:rPr>
              <a:t>Macroinvertebrates</a:t>
            </a:r>
            <a:endParaRPr lang="en-ZA" sz="1400" dirty="0">
              <a:latin typeface="Arial" panose="020B0604020202020204" pitchFamily="34" charset="0"/>
              <a:cs typeface="Arial" panose="020B0604020202020204" pitchFamily="34" charset="0"/>
            </a:endParaRPr>
          </a:p>
        </p:txBody>
      </p:sp>
      <p:sp>
        <p:nvSpPr>
          <p:cNvPr id="64" name="TextBox 63"/>
          <p:cNvSpPr txBox="1"/>
          <p:nvPr/>
        </p:nvSpPr>
        <p:spPr>
          <a:xfrm>
            <a:off x="124790" y="2882591"/>
            <a:ext cx="1690025" cy="288147"/>
          </a:xfrm>
          <a:prstGeom prst="rect">
            <a:avLst/>
          </a:prstGeom>
          <a:noFill/>
        </p:spPr>
        <p:txBody>
          <a:bodyPr wrap="square" lIns="36000" tIns="36000" rIns="36000" bIns="36000" rtlCol="0">
            <a:spAutoFit/>
          </a:bodyPr>
          <a:lstStyle/>
          <a:p>
            <a:pPr algn="ctr"/>
            <a:r>
              <a:rPr lang="en-ZA" sz="1400" dirty="0" smtClean="0">
                <a:latin typeface="Arial" panose="020B0604020202020204" pitchFamily="34" charset="0"/>
                <a:cs typeface="Arial" panose="020B0604020202020204" pitchFamily="34" charset="0"/>
              </a:rPr>
              <a:t>Riparian vegetation</a:t>
            </a:r>
            <a:endParaRPr lang="en-ZA" sz="1400" dirty="0">
              <a:latin typeface="Arial" panose="020B0604020202020204" pitchFamily="34" charset="0"/>
              <a:cs typeface="Arial" panose="020B0604020202020204" pitchFamily="34" charset="0"/>
            </a:endParaRPr>
          </a:p>
        </p:txBody>
      </p:sp>
      <p:sp>
        <p:nvSpPr>
          <p:cNvPr id="65" name="TextBox 64"/>
          <p:cNvSpPr txBox="1"/>
          <p:nvPr/>
        </p:nvSpPr>
        <p:spPr>
          <a:xfrm>
            <a:off x="127498" y="3210736"/>
            <a:ext cx="1690025" cy="503590"/>
          </a:xfrm>
          <a:prstGeom prst="rect">
            <a:avLst/>
          </a:prstGeom>
          <a:noFill/>
        </p:spPr>
        <p:txBody>
          <a:bodyPr wrap="square" lIns="36000" tIns="36000" rIns="36000" bIns="36000" rtlCol="0">
            <a:spAutoFit/>
          </a:bodyPr>
          <a:lstStyle/>
          <a:p>
            <a:pPr algn="ctr"/>
            <a:r>
              <a:rPr lang="en-ZA" sz="1400" b="1" dirty="0" smtClean="0">
                <a:solidFill>
                  <a:schemeClr val="bg1"/>
                </a:solidFill>
                <a:latin typeface="Arial" panose="020B0604020202020204" pitchFamily="34" charset="0"/>
                <a:cs typeface="Arial" panose="020B0604020202020204" pitchFamily="34" charset="0"/>
              </a:rPr>
              <a:t>EC FOR PES &amp; REC</a:t>
            </a:r>
            <a:endParaRPr lang="en-ZA" sz="1400" b="1" dirty="0">
              <a:solidFill>
                <a:schemeClr val="bg1"/>
              </a:solidFill>
              <a:latin typeface="Arial" panose="020B0604020202020204" pitchFamily="34" charset="0"/>
              <a:cs typeface="Arial" panose="020B0604020202020204" pitchFamily="34" charset="0"/>
            </a:endParaRPr>
          </a:p>
        </p:txBody>
      </p:sp>
      <p:sp>
        <p:nvSpPr>
          <p:cNvPr id="66" name="Rectangle 65"/>
          <p:cNvSpPr/>
          <p:nvPr/>
        </p:nvSpPr>
        <p:spPr>
          <a:xfrm>
            <a:off x="1663897" y="3942218"/>
            <a:ext cx="993429" cy="503590"/>
          </a:xfrm>
          <a:prstGeom prst="rect">
            <a:avLst/>
          </a:prstGeom>
          <a:solidFill>
            <a:schemeClr val="tx1"/>
          </a:solidFill>
        </p:spPr>
        <p:txBody>
          <a:bodyPr wrap="square" lIns="36000" tIns="36000" rIns="36000" bIns="36000" rtlCol="0">
            <a:spAutoFit/>
          </a:bodyPr>
          <a:lstStyle/>
          <a:p>
            <a:pPr algn="ctr"/>
            <a:r>
              <a:rPr lang="en-ZA" sz="1400" b="1" dirty="0" smtClean="0">
                <a:solidFill>
                  <a:schemeClr val="bg1"/>
                </a:solidFill>
                <a:latin typeface="Arial" panose="020B0604020202020204" pitchFamily="34" charset="0"/>
                <a:ea typeface="ＭＳ Ｐゴシック" pitchFamily="34" charset="-128"/>
                <a:cs typeface="Arial" panose="020B0604020202020204" pitchFamily="34" charset="0"/>
              </a:rPr>
              <a:t>Evaluate scenarios</a:t>
            </a:r>
            <a:endParaRPr lang="en-ZA" sz="1400" b="1" dirty="0">
              <a:solidFill>
                <a:schemeClr val="bg1"/>
              </a:solidFill>
              <a:latin typeface="Arial" panose="020B0604020202020204" pitchFamily="34" charset="0"/>
              <a:ea typeface="ＭＳ Ｐゴシック" pitchFamily="34" charset="-128"/>
              <a:cs typeface="Arial" panose="020B0604020202020204" pitchFamily="34" charset="0"/>
            </a:endParaRPr>
          </a:p>
        </p:txBody>
      </p:sp>
      <p:sp>
        <p:nvSpPr>
          <p:cNvPr id="73" name="Rectangle 72"/>
          <p:cNvSpPr/>
          <p:nvPr/>
        </p:nvSpPr>
        <p:spPr>
          <a:xfrm>
            <a:off x="383848" y="4611374"/>
            <a:ext cx="1238253" cy="719034"/>
          </a:xfrm>
          <a:prstGeom prst="rect">
            <a:avLst/>
          </a:prstGeom>
          <a:solidFill>
            <a:schemeClr val="tx1"/>
          </a:solidFill>
        </p:spPr>
        <p:txBody>
          <a:bodyPr wrap="square" lIns="36000" tIns="36000" rIns="36000" bIns="36000" rtlCol="0">
            <a:spAutoFit/>
          </a:bodyPr>
          <a:lstStyle/>
          <a:p>
            <a:pPr algn="ctr"/>
            <a:r>
              <a:rPr lang="en-ZA" sz="1400" b="1" dirty="0" smtClean="0">
                <a:solidFill>
                  <a:schemeClr val="bg1"/>
                </a:solidFill>
                <a:latin typeface="Arial" panose="020B0604020202020204" pitchFamily="34" charset="0"/>
                <a:ea typeface="ＭＳ Ｐゴシック" pitchFamily="34" charset="-128"/>
                <a:cs typeface="Arial" panose="020B0604020202020204" pitchFamily="34" charset="0"/>
              </a:rPr>
              <a:t>Determine PES, REC and %</a:t>
            </a:r>
            <a:endParaRPr lang="en-ZA" sz="1400" b="1" dirty="0">
              <a:solidFill>
                <a:schemeClr val="bg1"/>
              </a:solidFill>
              <a:latin typeface="Arial" panose="020B0604020202020204" pitchFamily="34" charset="0"/>
              <a:ea typeface="ＭＳ Ｐゴシック" pitchFamily="34" charset="-128"/>
              <a:cs typeface="Arial" panose="020B0604020202020204" pitchFamily="34" charset="0"/>
            </a:endParaRPr>
          </a:p>
        </p:txBody>
      </p:sp>
      <p:sp>
        <p:nvSpPr>
          <p:cNvPr id="74" name="Rectangle 73"/>
          <p:cNvSpPr/>
          <p:nvPr/>
        </p:nvSpPr>
        <p:spPr>
          <a:xfrm>
            <a:off x="2722673" y="4611374"/>
            <a:ext cx="1012290" cy="503590"/>
          </a:xfrm>
          <a:prstGeom prst="rect">
            <a:avLst/>
          </a:prstGeom>
          <a:solidFill>
            <a:schemeClr val="tx1"/>
          </a:solidFill>
        </p:spPr>
        <p:txBody>
          <a:bodyPr wrap="square" lIns="36000" tIns="36000" rIns="36000" bIns="36000" rtlCol="0">
            <a:spAutoFit/>
          </a:bodyPr>
          <a:lstStyle/>
          <a:p>
            <a:pPr algn="ctr"/>
            <a:r>
              <a:rPr lang="en-ZA" sz="1400" b="1" dirty="0" smtClean="0">
                <a:solidFill>
                  <a:schemeClr val="bg1"/>
                </a:solidFill>
                <a:latin typeface="Arial" panose="020B0604020202020204" pitchFamily="34" charset="0"/>
                <a:ea typeface="ＭＳ Ｐゴシック" pitchFamily="34" charset="-128"/>
                <a:cs typeface="Arial" panose="020B0604020202020204" pitchFamily="34" charset="0"/>
              </a:rPr>
              <a:t>Predict EC and %</a:t>
            </a:r>
            <a:endParaRPr lang="en-ZA" sz="1400" b="1" dirty="0">
              <a:solidFill>
                <a:schemeClr val="bg1"/>
              </a:solidFill>
              <a:latin typeface="Arial" panose="020B0604020202020204" pitchFamily="34" charset="0"/>
              <a:ea typeface="ＭＳ Ｐゴシック" pitchFamily="34" charset="-128"/>
              <a:cs typeface="Arial" panose="020B0604020202020204" pitchFamily="34" charset="0"/>
            </a:endParaRPr>
          </a:p>
        </p:txBody>
      </p:sp>
      <p:cxnSp>
        <p:nvCxnSpPr>
          <p:cNvPr id="75" name="Straight Arrow Connector 74"/>
          <p:cNvCxnSpPr>
            <a:stCxn id="58" idx="2"/>
            <a:endCxn id="73" idx="0"/>
          </p:cNvCxnSpPr>
          <p:nvPr/>
        </p:nvCxnSpPr>
        <p:spPr>
          <a:xfrm>
            <a:off x="1002974" y="3830866"/>
            <a:ext cx="1" cy="780508"/>
          </a:xfrm>
          <a:prstGeom prst="straightConnector1">
            <a:avLst/>
          </a:prstGeom>
          <a:ln w="38100">
            <a:solidFill>
              <a:schemeClr val="tx1"/>
            </a:solidFill>
            <a:tailEnd type="stealth" w="lg" len="lg"/>
          </a:ln>
        </p:spPr>
        <p:style>
          <a:lnRef idx="2">
            <a:schemeClr val="accent1"/>
          </a:lnRef>
          <a:fillRef idx="0">
            <a:schemeClr val="accent1"/>
          </a:fillRef>
          <a:effectRef idx="1">
            <a:schemeClr val="accent1"/>
          </a:effectRef>
          <a:fontRef idx="minor">
            <a:schemeClr val="tx1"/>
          </a:fontRef>
        </p:style>
      </p:cxnSp>
      <p:sp>
        <p:nvSpPr>
          <p:cNvPr id="76" name="Rectangle 75"/>
          <p:cNvSpPr/>
          <p:nvPr/>
        </p:nvSpPr>
        <p:spPr>
          <a:xfrm>
            <a:off x="4689010" y="4611374"/>
            <a:ext cx="1491956" cy="719034"/>
          </a:xfrm>
          <a:prstGeom prst="rect">
            <a:avLst/>
          </a:prstGeom>
          <a:solidFill>
            <a:schemeClr val="tx1"/>
          </a:solidFill>
        </p:spPr>
        <p:txBody>
          <a:bodyPr wrap="square" lIns="36000" tIns="36000" rIns="36000" bIns="36000" rtlCol="0">
            <a:spAutoFit/>
          </a:bodyPr>
          <a:lstStyle/>
          <a:p>
            <a:pPr algn="ctr"/>
            <a:r>
              <a:rPr lang="en-ZA" sz="1400" b="1" dirty="0" smtClean="0">
                <a:solidFill>
                  <a:schemeClr val="bg1"/>
                </a:solidFill>
                <a:latin typeface="Arial" panose="020B0604020202020204" pitchFamily="34" charset="0"/>
                <a:ea typeface="ＭＳ Ｐゴシック" pitchFamily="34" charset="-128"/>
                <a:cs typeface="Arial" panose="020B0604020202020204" pitchFamily="34" charset="0"/>
              </a:rPr>
              <a:t>Determine degree to which REC is met</a:t>
            </a:r>
            <a:endParaRPr lang="en-ZA" sz="1400" b="1" dirty="0">
              <a:solidFill>
                <a:schemeClr val="bg1"/>
              </a:solidFill>
              <a:latin typeface="Arial" panose="020B0604020202020204" pitchFamily="34" charset="0"/>
              <a:ea typeface="ＭＳ Ｐゴシック" pitchFamily="34" charset="-128"/>
              <a:cs typeface="Arial" panose="020B0604020202020204" pitchFamily="34" charset="0"/>
            </a:endParaRPr>
          </a:p>
        </p:txBody>
      </p:sp>
      <p:cxnSp>
        <p:nvCxnSpPr>
          <p:cNvPr id="77" name="Straight Arrow Connector 76"/>
          <p:cNvCxnSpPr>
            <a:stCxn id="99" idx="2"/>
            <a:endCxn id="76" idx="0"/>
          </p:cNvCxnSpPr>
          <p:nvPr/>
        </p:nvCxnSpPr>
        <p:spPr>
          <a:xfrm>
            <a:off x="5434988" y="3760440"/>
            <a:ext cx="0" cy="850934"/>
          </a:xfrm>
          <a:prstGeom prst="straightConnector1">
            <a:avLst/>
          </a:prstGeom>
          <a:ln w="38100">
            <a:solidFill>
              <a:schemeClr val="tx1"/>
            </a:solidFill>
            <a:tailEnd type="stealth" w="lg" len="lg"/>
          </a:ln>
        </p:spPr>
        <p:style>
          <a:lnRef idx="2">
            <a:schemeClr val="accent1"/>
          </a:lnRef>
          <a:fillRef idx="0">
            <a:schemeClr val="accent1"/>
          </a:fillRef>
          <a:effectRef idx="1">
            <a:schemeClr val="accent1"/>
          </a:effectRef>
          <a:fontRef idx="minor">
            <a:schemeClr val="tx1"/>
          </a:fontRef>
        </p:style>
      </p:cxnSp>
      <p:sp>
        <p:nvSpPr>
          <p:cNvPr id="78" name="Flowchart: Document 77"/>
          <p:cNvSpPr/>
          <p:nvPr/>
        </p:nvSpPr>
        <p:spPr>
          <a:xfrm>
            <a:off x="7080006" y="1756440"/>
            <a:ext cx="1491167" cy="1724511"/>
          </a:xfrm>
          <a:prstGeom prst="flowChartDocument">
            <a:avLst/>
          </a:prstGeom>
          <a:gradFill flip="none" rotWithShape="1">
            <a:gsLst>
              <a:gs pos="71000">
                <a:schemeClr val="accent3">
                  <a:lumMod val="60000"/>
                  <a:lumOff val="40000"/>
                </a:schemeClr>
              </a:gs>
              <a:gs pos="51000">
                <a:srgbClr val="00B0F0"/>
              </a:gs>
              <a:gs pos="27000">
                <a:schemeClr val="accent6">
                  <a:lumMod val="60000"/>
                  <a:lumOff val="40000"/>
                </a:schemeClr>
              </a:gs>
              <a:gs pos="12000">
                <a:schemeClr val="bg2">
                  <a:lumMod val="75000"/>
                </a:schemeClr>
              </a:gs>
              <a:gs pos="100000">
                <a:schemeClr val="accent4">
                  <a:lumMod val="40000"/>
                  <a:lumOff val="60000"/>
                </a:schemeClr>
              </a:gs>
            </a:gsLst>
            <a:lin ang="5400000" scaled="1"/>
            <a:tileRect/>
          </a:gra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b="1" dirty="0" smtClean="0">
                <a:latin typeface="Arial" panose="020B0604020202020204" pitchFamily="34" charset="0"/>
                <a:cs typeface="Arial" panose="020B0604020202020204" pitchFamily="34" charset="0"/>
              </a:rPr>
              <a:t>AVERAGE SCORE FOR EACH SCENARIO &amp; STANDARDISE TO 1</a:t>
            </a:r>
            <a:endParaRPr lang="en-ZA" sz="1400" b="1" dirty="0">
              <a:latin typeface="Arial" panose="020B0604020202020204" pitchFamily="34" charset="0"/>
              <a:cs typeface="Arial" panose="020B0604020202020204" pitchFamily="34" charset="0"/>
            </a:endParaRPr>
          </a:p>
        </p:txBody>
      </p:sp>
      <p:sp>
        <p:nvSpPr>
          <p:cNvPr id="79" name="Flowchart: Document 78"/>
          <p:cNvSpPr/>
          <p:nvPr/>
        </p:nvSpPr>
        <p:spPr>
          <a:xfrm>
            <a:off x="3052313" y="1756440"/>
            <a:ext cx="1521924" cy="872538"/>
          </a:xfrm>
          <a:prstGeom prst="flowChartDocument">
            <a:avLst/>
          </a:prstGeom>
          <a:gradFill flip="none" rotWithShape="1">
            <a:gsLst>
              <a:gs pos="0">
                <a:schemeClr val="accent4">
                  <a:lumMod val="40000"/>
                  <a:lumOff val="60000"/>
                </a:schemeClr>
              </a:gs>
              <a:gs pos="100000">
                <a:schemeClr val="accent4">
                  <a:lumMod val="60000"/>
                  <a:lumOff val="40000"/>
                </a:schemeClr>
              </a:gs>
            </a:gsLst>
            <a:lin ang="5400000" scaled="1"/>
            <a:tileRect/>
          </a:gra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400" dirty="0">
              <a:latin typeface="Arial" panose="020B0604020202020204" pitchFamily="34" charset="0"/>
              <a:cs typeface="Arial" panose="020B0604020202020204" pitchFamily="34" charset="0"/>
            </a:endParaRPr>
          </a:p>
        </p:txBody>
      </p:sp>
      <p:sp>
        <p:nvSpPr>
          <p:cNvPr id="80" name="Flowchart: Document 79"/>
          <p:cNvSpPr/>
          <p:nvPr/>
        </p:nvSpPr>
        <p:spPr>
          <a:xfrm>
            <a:off x="2871498" y="2026546"/>
            <a:ext cx="1548128" cy="872538"/>
          </a:xfrm>
          <a:prstGeom prst="flowChartDocument">
            <a:avLst/>
          </a:prstGeom>
          <a:gradFill flip="none" rotWithShape="1">
            <a:gsLst>
              <a:gs pos="0">
                <a:schemeClr val="accent3">
                  <a:lumMod val="60000"/>
                  <a:lumOff val="40000"/>
                </a:schemeClr>
              </a:gs>
              <a:gs pos="100000">
                <a:schemeClr val="accent3">
                  <a:lumMod val="75000"/>
                </a:schemeClr>
              </a:gs>
            </a:gsLst>
            <a:lin ang="5400000" scaled="1"/>
            <a:tileRect/>
          </a:gra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400" dirty="0">
              <a:latin typeface="Arial" panose="020B0604020202020204" pitchFamily="34" charset="0"/>
              <a:cs typeface="Arial" panose="020B0604020202020204" pitchFamily="34" charset="0"/>
            </a:endParaRPr>
          </a:p>
        </p:txBody>
      </p:sp>
      <p:sp>
        <p:nvSpPr>
          <p:cNvPr id="81" name="Flowchart: Document 80"/>
          <p:cNvSpPr/>
          <p:nvPr/>
        </p:nvSpPr>
        <p:spPr>
          <a:xfrm>
            <a:off x="2671891" y="2338684"/>
            <a:ext cx="1578460" cy="872538"/>
          </a:xfrm>
          <a:prstGeom prst="flowChartDocument">
            <a:avLst/>
          </a:prstGeom>
          <a:gradFill flip="none" rotWithShape="1">
            <a:gsLst>
              <a:gs pos="0">
                <a:srgbClr val="00B0F0"/>
              </a:gs>
              <a:gs pos="100000">
                <a:srgbClr val="0070C0"/>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400" dirty="0">
              <a:latin typeface="Arial" panose="020B0604020202020204" pitchFamily="34" charset="0"/>
              <a:cs typeface="Arial" panose="020B0604020202020204" pitchFamily="34" charset="0"/>
            </a:endParaRPr>
          </a:p>
        </p:txBody>
      </p:sp>
      <p:sp>
        <p:nvSpPr>
          <p:cNvPr id="82" name="TextBox 81"/>
          <p:cNvSpPr txBox="1"/>
          <p:nvPr/>
        </p:nvSpPr>
        <p:spPr>
          <a:xfrm>
            <a:off x="2719100" y="2966598"/>
            <a:ext cx="1690025" cy="288147"/>
          </a:xfrm>
          <a:prstGeom prst="rect">
            <a:avLst/>
          </a:prstGeom>
          <a:noFill/>
        </p:spPr>
        <p:txBody>
          <a:bodyPr wrap="square" lIns="36000" tIns="36000" rIns="36000" bIns="36000" rtlCol="0">
            <a:spAutoFit/>
          </a:bodyPr>
          <a:lstStyle/>
          <a:p>
            <a:pPr algn="ctr"/>
            <a:r>
              <a:rPr lang="en-ZA" sz="1400" b="1" dirty="0" smtClean="0">
                <a:solidFill>
                  <a:schemeClr val="bg1"/>
                </a:solidFill>
                <a:latin typeface="Arial" panose="020B0604020202020204" pitchFamily="34" charset="0"/>
                <a:cs typeface="Arial" panose="020B0604020202020204" pitchFamily="34" charset="0"/>
              </a:rPr>
              <a:t>Consequences</a:t>
            </a:r>
            <a:endParaRPr lang="en-ZA" sz="1400" b="1" dirty="0">
              <a:solidFill>
                <a:schemeClr val="bg1"/>
              </a:solidFill>
              <a:latin typeface="Arial" panose="020B0604020202020204" pitchFamily="34" charset="0"/>
              <a:cs typeface="Arial" panose="020B0604020202020204" pitchFamily="34" charset="0"/>
            </a:endParaRPr>
          </a:p>
        </p:txBody>
      </p:sp>
      <p:sp>
        <p:nvSpPr>
          <p:cNvPr id="83" name="TextBox 82"/>
          <p:cNvSpPr txBox="1"/>
          <p:nvPr/>
        </p:nvSpPr>
        <p:spPr>
          <a:xfrm>
            <a:off x="2529925" y="2335868"/>
            <a:ext cx="1690025" cy="288147"/>
          </a:xfrm>
          <a:prstGeom prst="rect">
            <a:avLst/>
          </a:prstGeom>
          <a:noFill/>
        </p:spPr>
        <p:txBody>
          <a:bodyPr wrap="square" lIns="36000" tIns="36000" rIns="36000" bIns="36000" rtlCol="0">
            <a:spAutoFit/>
          </a:bodyPr>
          <a:lstStyle/>
          <a:p>
            <a:pPr algn="ctr"/>
            <a:r>
              <a:rPr lang="en-ZA" sz="1400" dirty="0" smtClean="0">
                <a:latin typeface="Arial" panose="020B0604020202020204" pitchFamily="34" charset="0"/>
                <a:cs typeface="Arial" panose="020B0604020202020204" pitchFamily="34" charset="0"/>
              </a:rPr>
              <a:t>Fish</a:t>
            </a:r>
            <a:endParaRPr lang="en-ZA" sz="1400" dirty="0">
              <a:latin typeface="Arial" panose="020B0604020202020204" pitchFamily="34" charset="0"/>
              <a:cs typeface="Arial" panose="020B0604020202020204" pitchFamily="34" charset="0"/>
            </a:endParaRPr>
          </a:p>
        </p:txBody>
      </p:sp>
      <p:sp>
        <p:nvSpPr>
          <p:cNvPr id="84" name="TextBox 83"/>
          <p:cNvSpPr txBox="1"/>
          <p:nvPr/>
        </p:nvSpPr>
        <p:spPr>
          <a:xfrm>
            <a:off x="2741699" y="2056931"/>
            <a:ext cx="1807726" cy="288147"/>
          </a:xfrm>
          <a:prstGeom prst="rect">
            <a:avLst/>
          </a:prstGeom>
          <a:noFill/>
        </p:spPr>
        <p:txBody>
          <a:bodyPr wrap="square" lIns="36000" tIns="36000" rIns="36000" bIns="36000" rtlCol="0">
            <a:spAutoFit/>
          </a:bodyPr>
          <a:lstStyle/>
          <a:p>
            <a:pPr algn="ctr"/>
            <a:r>
              <a:rPr lang="en-ZA" sz="1400" dirty="0" smtClean="0">
                <a:latin typeface="Arial" panose="020B0604020202020204" pitchFamily="34" charset="0"/>
                <a:cs typeface="Arial" panose="020B0604020202020204" pitchFamily="34" charset="0"/>
              </a:rPr>
              <a:t>Physico-chemical</a:t>
            </a:r>
            <a:endParaRPr lang="en-ZA" sz="1400" dirty="0">
              <a:latin typeface="Arial" panose="020B0604020202020204" pitchFamily="34" charset="0"/>
              <a:cs typeface="Arial" panose="020B0604020202020204" pitchFamily="34" charset="0"/>
            </a:endParaRPr>
          </a:p>
        </p:txBody>
      </p:sp>
      <p:sp>
        <p:nvSpPr>
          <p:cNvPr id="85" name="TextBox 84"/>
          <p:cNvSpPr txBox="1"/>
          <p:nvPr/>
        </p:nvSpPr>
        <p:spPr>
          <a:xfrm>
            <a:off x="2968262" y="1738020"/>
            <a:ext cx="1690025" cy="288147"/>
          </a:xfrm>
          <a:prstGeom prst="rect">
            <a:avLst/>
          </a:prstGeom>
          <a:noFill/>
        </p:spPr>
        <p:txBody>
          <a:bodyPr wrap="square" lIns="36000" tIns="36000" rIns="36000" bIns="36000" rtlCol="0">
            <a:spAutoFit/>
          </a:bodyPr>
          <a:lstStyle/>
          <a:p>
            <a:pPr algn="ctr"/>
            <a:r>
              <a:rPr lang="en-ZA" sz="1400" dirty="0" smtClean="0">
                <a:latin typeface="Arial" panose="020B0604020202020204" pitchFamily="34" charset="0"/>
                <a:cs typeface="Arial" panose="020B0604020202020204" pitchFamily="34" charset="0"/>
              </a:rPr>
              <a:t>Geomorphology</a:t>
            </a:r>
            <a:endParaRPr lang="en-ZA" sz="1400" dirty="0">
              <a:latin typeface="Arial" panose="020B0604020202020204" pitchFamily="34" charset="0"/>
              <a:cs typeface="Arial" panose="020B0604020202020204" pitchFamily="34" charset="0"/>
            </a:endParaRPr>
          </a:p>
        </p:txBody>
      </p:sp>
      <p:sp>
        <p:nvSpPr>
          <p:cNvPr id="86" name="Flowchart: Document 85"/>
          <p:cNvSpPr/>
          <p:nvPr/>
        </p:nvSpPr>
        <p:spPr>
          <a:xfrm>
            <a:off x="2458966" y="2589993"/>
            <a:ext cx="1690028" cy="872538"/>
          </a:xfrm>
          <a:prstGeom prst="flowChartDocument">
            <a:avLst/>
          </a:prstGeom>
          <a:gradFill flip="none" rotWithShape="1">
            <a:gsLst>
              <a:gs pos="0">
                <a:schemeClr val="accent6">
                  <a:lumMod val="60000"/>
                  <a:lumOff val="40000"/>
                </a:schemeClr>
              </a:gs>
              <a:gs pos="100000">
                <a:schemeClr val="accent6">
                  <a:lumMod val="75000"/>
                </a:schemeClr>
              </a:gs>
            </a:gsLst>
            <a:lin ang="5400000" scaled="1"/>
            <a:tileRect/>
          </a:gra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400" dirty="0">
              <a:latin typeface="Arial" panose="020B0604020202020204" pitchFamily="34" charset="0"/>
              <a:cs typeface="Arial" panose="020B0604020202020204" pitchFamily="34" charset="0"/>
            </a:endParaRPr>
          </a:p>
        </p:txBody>
      </p:sp>
      <p:sp>
        <p:nvSpPr>
          <p:cNvPr id="87" name="Flowchart: Document 86"/>
          <p:cNvSpPr/>
          <p:nvPr/>
        </p:nvSpPr>
        <p:spPr>
          <a:xfrm>
            <a:off x="2383804" y="2865535"/>
            <a:ext cx="1690028" cy="958256"/>
          </a:xfrm>
          <a:prstGeom prst="flowChartDocument">
            <a:avLst/>
          </a:prstGeom>
          <a:gradFill flip="none" rotWithShape="1">
            <a:gsLst>
              <a:gs pos="0">
                <a:schemeClr val="bg2">
                  <a:lumMod val="75000"/>
                </a:schemeClr>
              </a:gs>
              <a:gs pos="100000">
                <a:schemeClr val="bg2">
                  <a:lumMod val="50000"/>
                </a:schemeClr>
              </a:gs>
            </a:gsLst>
            <a:lin ang="5400000" scaled="1"/>
            <a:tileRect/>
          </a:gra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400" dirty="0">
              <a:latin typeface="Arial" panose="020B0604020202020204" pitchFamily="34" charset="0"/>
              <a:cs typeface="Arial" panose="020B0604020202020204" pitchFamily="34" charset="0"/>
            </a:endParaRPr>
          </a:p>
        </p:txBody>
      </p:sp>
      <p:sp>
        <p:nvSpPr>
          <p:cNvPr id="88" name="TextBox 87"/>
          <p:cNvSpPr txBox="1"/>
          <p:nvPr/>
        </p:nvSpPr>
        <p:spPr>
          <a:xfrm>
            <a:off x="2458968" y="2562099"/>
            <a:ext cx="1690025" cy="288147"/>
          </a:xfrm>
          <a:prstGeom prst="rect">
            <a:avLst/>
          </a:prstGeom>
          <a:noFill/>
        </p:spPr>
        <p:txBody>
          <a:bodyPr wrap="square" lIns="36000" tIns="36000" rIns="36000" bIns="36000" rtlCol="0">
            <a:spAutoFit/>
          </a:bodyPr>
          <a:lstStyle/>
          <a:p>
            <a:pPr algn="ctr"/>
            <a:r>
              <a:rPr lang="en-ZA" sz="1400" dirty="0" smtClean="0">
                <a:latin typeface="Arial" panose="020B0604020202020204" pitchFamily="34" charset="0"/>
                <a:cs typeface="Arial" panose="020B0604020202020204" pitchFamily="34" charset="0"/>
              </a:rPr>
              <a:t>Macroinvertebrates</a:t>
            </a:r>
            <a:endParaRPr lang="en-ZA" sz="1400" dirty="0">
              <a:latin typeface="Arial" panose="020B0604020202020204" pitchFamily="34" charset="0"/>
              <a:cs typeface="Arial" panose="020B0604020202020204" pitchFamily="34" charset="0"/>
            </a:endParaRPr>
          </a:p>
        </p:txBody>
      </p:sp>
      <p:sp>
        <p:nvSpPr>
          <p:cNvPr id="89" name="TextBox 88"/>
          <p:cNvSpPr txBox="1"/>
          <p:nvPr/>
        </p:nvSpPr>
        <p:spPr>
          <a:xfrm>
            <a:off x="2383804" y="2882591"/>
            <a:ext cx="1690025" cy="288147"/>
          </a:xfrm>
          <a:prstGeom prst="rect">
            <a:avLst/>
          </a:prstGeom>
          <a:noFill/>
        </p:spPr>
        <p:txBody>
          <a:bodyPr wrap="square" lIns="36000" tIns="36000" rIns="36000" bIns="36000" rtlCol="0">
            <a:spAutoFit/>
          </a:bodyPr>
          <a:lstStyle/>
          <a:p>
            <a:pPr algn="ctr"/>
            <a:r>
              <a:rPr lang="en-ZA" sz="1400" dirty="0" smtClean="0">
                <a:latin typeface="Arial" panose="020B0604020202020204" pitchFamily="34" charset="0"/>
                <a:cs typeface="Arial" panose="020B0604020202020204" pitchFamily="34" charset="0"/>
              </a:rPr>
              <a:t>Riparian vegetation</a:t>
            </a:r>
            <a:endParaRPr lang="en-ZA" sz="1400" dirty="0">
              <a:latin typeface="Arial" panose="020B0604020202020204" pitchFamily="34" charset="0"/>
              <a:cs typeface="Arial" panose="020B0604020202020204" pitchFamily="34" charset="0"/>
            </a:endParaRPr>
          </a:p>
        </p:txBody>
      </p:sp>
      <p:sp>
        <p:nvSpPr>
          <p:cNvPr id="90" name="TextBox 89"/>
          <p:cNvSpPr txBox="1"/>
          <p:nvPr/>
        </p:nvSpPr>
        <p:spPr>
          <a:xfrm>
            <a:off x="2383806" y="3210736"/>
            <a:ext cx="1690025" cy="288147"/>
          </a:xfrm>
          <a:prstGeom prst="rect">
            <a:avLst/>
          </a:prstGeom>
          <a:noFill/>
        </p:spPr>
        <p:txBody>
          <a:bodyPr wrap="square" lIns="36000" tIns="36000" rIns="36000" bIns="36000" rtlCol="0">
            <a:spAutoFit/>
          </a:bodyPr>
          <a:lstStyle/>
          <a:p>
            <a:pPr algn="ctr"/>
            <a:r>
              <a:rPr lang="en-ZA" sz="1400" b="1" dirty="0" smtClean="0">
                <a:solidFill>
                  <a:schemeClr val="bg1"/>
                </a:solidFill>
                <a:latin typeface="Arial" panose="020B0604020202020204" pitchFamily="34" charset="0"/>
                <a:cs typeface="Arial" panose="020B0604020202020204" pitchFamily="34" charset="0"/>
              </a:rPr>
              <a:t>EC FOR SC</a:t>
            </a:r>
            <a:endParaRPr lang="en-ZA" sz="1400" b="1" dirty="0">
              <a:solidFill>
                <a:schemeClr val="bg1"/>
              </a:solidFill>
              <a:latin typeface="Arial" panose="020B0604020202020204" pitchFamily="34" charset="0"/>
              <a:cs typeface="Arial" panose="020B0604020202020204" pitchFamily="34" charset="0"/>
            </a:endParaRPr>
          </a:p>
        </p:txBody>
      </p:sp>
      <p:sp>
        <p:nvSpPr>
          <p:cNvPr id="91" name="Flowchart: Document 90"/>
          <p:cNvSpPr/>
          <p:nvPr/>
        </p:nvSpPr>
        <p:spPr>
          <a:xfrm>
            <a:off x="5265688" y="1756440"/>
            <a:ext cx="1521924" cy="872538"/>
          </a:xfrm>
          <a:prstGeom prst="flowChartDocument">
            <a:avLst/>
          </a:prstGeom>
          <a:gradFill flip="none" rotWithShape="1">
            <a:gsLst>
              <a:gs pos="0">
                <a:schemeClr val="accent4">
                  <a:lumMod val="40000"/>
                  <a:lumOff val="60000"/>
                </a:schemeClr>
              </a:gs>
              <a:gs pos="100000">
                <a:schemeClr val="accent4">
                  <a:lumMod val="60000"/>
                  <a:lumOff val="40000"/>
                </a:schemeClr>
              </a:gs>
            </a:gsLst>
            <a:lin ang="5400000" scaled="1"/>
            <a:tileRect/>
          </a:gra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400" dirty="0">
              <a:latin typeface="Arial" panose="020B0604020202020204" pitchFamily="34" charset="0"/>
              <a:cs typeface="Arial" panose="020B0604020202020204" pitchFamily="34" charset="0"/>
            </a:endParaRPr>
          </a:p>
        </p:txBody>
      </p:sp>
      <p:sp>
        <p:nvSpPr>
          <p:cNvPr id="92" name="Flowchart: Document 91"/>
          <p:cNvSpPr/>
          <p:nvPr/>
        </p:nvSpPr>
        <p:spPr>
          <a:xfrm>
            <a:off x="5084873" y="2026546"/>
            <a:ext cx="1548128" cy="872538"/>
          </a:xfrm>
          <a:prstGeom prst="flowChartDocument">
            <a:avLst/>
          </a:prstGeom>
          <a:gradFill flip="none" rotWithShape="1">
            <a:gsLst>
              <a:gs pos="0">
                <a:schemeClr val="accent3">
                  <a:lumMod val="60000"/>
                  <a:lumOff val="40000"/>
                </a:schemeClr>
              </a:gs>
              <a:gs pos="100000">
                <a:schemeClr val="accent3">
                  <a:lumMod val="75000"/>
                </a:schemeClr>
              </a:gs>
            </a:gsLst>
            <a:lin ang="5400000" scaled="1"/>
            <a:tileRect/>
          </a:gra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400" dirty="0">
              <a:latin typeface="Arial" panose="020B0604020202020204" pitchFamily="34" charset="0"/>
              <a:cs typeface="Arial" panose="020B0604020202020204" pitchFamily="34" charset="0"/>
            </a:endParaRPr>
          </a:p>
        </p:txBody>
      </p:sp>
      <p:sp>
        <p:nvSpPr>
          <p:cNvPr id="93" name="Flowchart: Document 92"/>
          <p:cNvSpPr/>
          <p:nvPr/>
        </p:nvSpPr>
        <p:spPr>
          <a:xfrm>
            <a:off x="4885266" y="2338684"/>
            <a:ext cx="1578460" cy="872538"/>
          </a:xfrm>
          <a:prstGeom prst="flowChartDocument">
            <a:avLst/>
          </a:prstGeom>
          <a:gradFill flip="none" rotWithShape="1">
            <a:gsLst>
              <a:gs pos="0">
                <a:srgbClr val="00B0F0"/>
              </a:gs>
              <a:gs pos="100000">
                <a:srgbClr val="0070C0"/>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400" dirty="0">
              <a:latin typeface="Arial" panose="020B0604020202020204" pitchFamily="34" charset="0"/>
              <a:cs typeface="Arial" panose="020B0604020202020204" pitchFamily="34" charset="0"/>
            </a:endParaRPr>
          </a:p>
        </p:txBody>
      </p:sp>
      <p:sp>
        <p:nvSpPr>
          <p:cNvPr id="94" name="TextBox 93"/>
          <p:cNvSpPr txBox="1"/>
          <p:nvPr/>
        </p:nvSpPr>
        <p:spPr>
          <a:xfrm>
            <a:off x="4932475" y="2966598"/>
            <a:ext cx="1690025" cy="288147"/>
          </a:xfrm>
          <a:prstGeom prst="rect">
            <a:avLst/>
          </a:prstGeom>
          <a:noFill/>
        </p:spPr>
        <p:txBody>
          <a:bodyPr wrap="square" lIns="36000" tIns="36000" rIns="36000" bIns="36000" rtlCol="0">
            <a:spAutoFit/>
          </a:bodyPr>
          <a:lstStyle/>
          <a:p>
            <a:pPr algn="ctr"/>
            <a:r>
              <a:rPr lang="en-ZA" sz="1400" b="1" dirty="0" smtClean="0">
                <a:solidFill>
                  <a:schemeClr val="bg1"/>
                </a:solidFill>
                <a:latin typeface="Arial" panose="020B0604020202020204" pitchFamily="34" charset="0"/>
                <a:cs typeface="Arial" panose="020B0604020202020204" pitchFamily="34" charset="0"/>
              </a:rPr>
              <a:t>Consequences</a:t>
            </a:r>
            <a:endParaRPr lang="en-ZA" sz="1400" b="1" dirty="0">
              <a:solidFill>
                <a:schemeClr val="bg1"/>
              </a:solidFill>
              <a:latin typeface="Arial" panose="020B0604020202020204" pitchFamily="34" charset="0"/>
              <a:cs typeface="Arial" panose="020B0604020202020204" pitchFamily="34" charset="0"/>
            </a:endParaRPr>
          </a:p>
        </p:txBody>
      </p:sp>
      <p:sp>
        <p:nvSpPr>
          <p:cNvPr id="95" name="TextBox 94"/>
          <p:cNvSpPr txBox="1"/>
          <p:nvPr/>
        </p:nvSpPr>
        <p:spPr>
          <a:xfrm>
            <a:off x="4743300" y="2335868"/>
            <a:ext cx="1690025" cy="288147"/>
          </a:xfrm>
          <a:prstGeom prst="rect">
            <a:avLst/>
          </a:prstGeom>
          <a:noFill/>
        </p:spPr>
        <p:txBody>
          <a:bodyPr wrap="square" lIns="36000" tIns="36000" rIns="36000" bIns="36000" rtlCol="0">
            <a:spAutoFit/>
          </a:bodyPr>
          <a:lstStyle/>
          <a:p>
            <a:pPr algn="ctr"/>
            <a:r>
              <a:rPr lang="en-ZA" sz="1400" dirty="0" smtClean="0">
                <a:latin typeface="Arial" panose="020B0604020202020204" pitchFamily="34" charset="0"/>
                <a:cs typeface="Arial" panose="020B0604020202020204" pitchFamily="34" charset="0"/>
              </a:rPr>
              <a:t>Fish</a:t>
            </a:r>
            <a:endParaRPr lang="en-ZA" sz="1400" dirty="0">
              <a:latin typeface="Arial" panose="020B0604020202020204" pitchFamily="34" charset="0"/>
              <a:cs typeface="Arial" panose="020B0604020202020204" pitchFamily="34" charset="0"/>
            </a:endParaRPr>
          </a:p>
        </p:txBody>
      </p:sp>
      <p:sp>
        <p:nvSpPr>
          <p:cNvPr id="96" name="TextBox 95"/>
          <p:cNvSpPr txBox="1"/>
          <p:nvPr/>
        </p:nvSpPr>
        <p:spPr>
          <a:xfrm>
            <a:off x="4955074" y="2056931"/>
            <a:ext cx="1807726" cy="288147"/>
          </a:xfrm>
          <a:prstGeom prst="rect">
            <a:avLst/>
          </a:prstGeom>
          <a:noFill/>
        </p:spPr>
        <p:txBody>
          <a:bodyPr wrap="square" lIns="36000" tIns="36000" rIns="36000" bIns="36000" rtlCol="0">
            <a:spAutoFit/>
          </a:bodyPr>
          <a:lstStyle/>
          <a:p>
            <a:pPr algn="ctr"/>
            <a:r>
              <a:rPr lang="en-ZA" sz="1400" dirty="0" smtClean="0">
                <a:latin typeface="Arial" panose="020B0604020202020204" pitchFamily="34" charset="0"/>
                <a:cs typeface="Arial" panose="020B0604020202020204" pitchFamily="34" charset="0"/>
              </a:rPr>
              <a:t>Physico-chemical</a:t>
            </a:r>
            <a:endParaRPr lang="en-ZA" sz="1400" dirty="0">
              <a:latin typeface="Arial" panose="020B0604020202020204" pitchFamily="34" charset="0"/>
              <a:cs typeface="Arial" panose="020B0604020202020204" pitchFamily="34" charset="0"/>
            </a:endParaRPr>
          </a:p>
        </p:txBody>
      </p:sp>
      <p:sp>
        <p:nvSpPr>
          <p:cNvPr id="97" name="TextBox 96"/>
          <p:cNvSpPr txBox="1"/>
          <p:nvPr/>
        </p:nvSpPr>
        <p:spPr>
          <a:xfrm>
            <a:off x="5181637" y="1738020"/>
            <a:ext cx="1690025" cy="288147"/>
          </a:xfrm>
          <a:prstGeom prst="rect">
            <a:avLst/>
          </a:prstGeom>
          <a:noFill/>
        </p:spPr>
        <p:txBody>
          <a:bodyPr wrap="square" lIns="36000" tIns="36000" rIns="36000" bIns="36000" rtlCol="0">
            <a:spAutoFit/>
          </a:bodyPr>
          <a:lstStyle/>
          <a:p>
            <a:pPr algn="ctr"/>
            <a:r>
              <a:rPr lang="en-ZA" sz="1400" dirty="0" smtClean="0">
                <a:latin typeface="Arial" panose="020B0604020202020204" pitchFamily="34" charset="0"/>
                <a:cs typeface="Arial" panose="020B0604020202020204" pitchFamily="34" charset="0"/>
              </a:rPr>
              <a:t>Geomorphology</a:t>
            </a:r>
            <a:endParaRPr lang="en-ZA" sz="1400" dirty="0">
              <a:latin typeface="Arial" panose="020B0604020202020204" pitchFamily="34" charset="0"/>
              <a:cs typeface="Arial" panose="020B0604020202020204" pitchFamily="34" charset="0"/>
            </a:endParaRPr>
          </a:p>
        </p:txBody>
      </p:sp>
      <p:sp>
        <p:nvSpPr>
          <p:cNvPr id="98" name="Flowchart: Document 97"/>
          <p:cNvSpPr/>
          <p:nvPr/>
        </p:nvSpPr>
        <p:spPr>
          <a:xfrm>
            <a:off x="4672341" y="2589993"/>
            <a:ext cx="1690028" cy="872538"/>
          </a:xfrm>
          <a:prstGeom prst="flowChartDocument">
            <a:avLst/>
          </a:prstGeom>
          <a:gradFill flip="none" rotWithShape="1">
            <a:gsLst>
              <a:gs pos="0">
                <a:schemeClr val="accent6">
                  <a:lumMod val="60000"/>
                  <a:lumOff val="40000"/>
                </a:schemeClr>
              </a:gs>
              <a:gs pos="100000">
                <a:schemeClr val="accent6">
                  <a:lumMod val="75000"/>
                </a:schemeClr>
              </a:gs>
            </a:gsLst>
            <a:lin ang="5400000" scaled="1"/>
            <a:tileRect/>
          </a:gra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400" dirty="0">
              <a:latin typeface="Arial" panose="020B0604020202020204" pitchFamily="34" charset="0"/>
              <a:cs typeface="Arial" panose="020B0604020202020204" pitchFamily="34" charset="0"/>
            </a:endParaRPr>
          </a:p>
        </p:txBody>
      </p:sp>
      <p:sp>
        <p:nvSpPr>
          <p:cNvPr id="99" name="Flowchart: Document 98"/>
          <p:cNvSpPr/>
          <p:nvPr/>
        </p:nvSpPr>
        <p:spPr>
          <a:xfrm>
            <a:off x="4589974" y="2865535"/>
            <a:ext cx="1690028" cy="958256"/>
          </a:xfrm>
          <a:prstGeom prst="flowChartDocument">
            <a:avLst/>
          </a:prstGeom>
          <a:gradFill flip="none" rotWithShape="1">
            <a:gsLst>
              <a:gs pos="0">
                <a:schemeClr val="bg2">
                  <a:lumMod val="75000"/>
                </a:schemeClr>
              </a:gs>
              <a:gs pos="100000">
                <a:schemeClr val="bg2">
                  <a:lumMod val="50000"/>
                </a:schemeClr>
              </a:gs>
            </a:gsLst>
            <a:lin ang="5400000" scaled="1"/>
            <a:tileRect/>
          </a:gra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400" dirty="0">
              <a:latin typeface="Arial" panose="020B0604020202020204" pitchFamily="34" charset="0"/>
              <a:cs typeface="Arial" panose="020B0604020202020204" pitchFamily="34" charset="0"/>
            </a:endParaRPr>
          </a:p>
        </p:txBody>
      </p:sp>
      <p:sp>
        <p:nvSpPr>
          <p:cNvPr id="100" name="TextBox 99"/>
          <p:cNvSpPr txBox="1"/>
          <p:nvPr/>
        </p:nvSpPr>
        <p:spPr>
          <a:xfrm>
            <a:off x="4672343" y="2562099"/>
            <a:ext cx="1690025" cy="288147"/>
          </a:xfrm>
          <a:prstGeom prst="rect">
            <a:avLst/>
          </a:prstGeom>
          <a:noFill/>
        </p:spPr>
        <p:txBody>
          <a:bodyPr wrap="square" lIns="36000" tIns="36000" rIns="36000" bIns="36000" rtlCol="0">
            <a:spAutoFit/>
          </a:bodyPr>
          <a:lstStyle/>
          <a:p>
            <a:pPr algn="ctr"/>
            <a:r>
              <a:rPr lang="en-ZA" sz="1400" dirty="0" smtClean="0">
                <a:latin typeface="Arial" panose="020B0604020202020204" pitchFamily="34" charset="0"/>
                <a:cs typeface="Arial" panose="020B0604020202020204" pitchFamily="34" charset="0"/>
              </a:rPr>
              <a:t>Macroinvertebrates</a:t>
            </a:r>
            <a:endParaRPr lang="en-ZA" sz="1400" dirty="0">
              <a:latin typeface="Arial" panose="020B0604020202020204" pitchFamily="34" charset="0"/>
              <a:cs typeface="Arial" panose="020B0604020202020204" pitchFamily="34" charset="0"/>
            </a:endParaRPr>
          </a:p>
        </p:txBody>
      </p:sp>
      <p:sp>
        <p:nvSpPr>
          <p:cNvPr id="101" name="TextBox 100"/>
          <p:cNvSpPr txBox="1"/>
          <p:nvPr/>
        </p:nvSpPr>
        <p:spPr>
          <a:xfrm>
            <a:off x="4597179" y="2882591"/>
            <a:ext cx="1690025" cy="288147"/>
          </a:xfrm>
          <a:prstGeom prst="rect">
            <a:avLst/>
          </a:prstGeom>
          <a:noFill/>
        </p:spPr>
        <p:txBody>
          <a:bodyPr wrap="square" lIns="36000" tIns="36000" rIns="36000" bIns="36000" rtlCol="0">
            <a:spAutoFit/>
          </a:bodyPr>
          <a:lstStyle/>
          <a:p>
            <a:pPr algn="ctr"/>
            <a:r>
              <a:rPr lang="en-ZA" sz="1400" dirty="0" smtClean="0">
                <a:latin typeface="Arial" panose="020B0604020202020204" pitchFamily="34" charset="0"/>
                <a:cs typeface="Arial" panose="020B0604020202020204" pitchFamily="34" charset="0"/>
              </a:rPr>
              <a:t>Riparian vegetation</a:t>
            </a:r>
            <a:endParaRPr lang="en-ZA" sz="1400" dirty="0">
              <a:latin typeface="Arial" panose="020B0604020202020204" pitchFamily="34" charset="0"/>
              <a:cs typeface="Arial" panose="020B0604020202020204" pitchFamily="34" charset="0"/>
            </a:endParaRPr>
          </a:p>
        </p:txBody>
      </p:sp>
      <p:sp>
        <p:nvSpPr>
          <p:cNvPr id="102" name="TextBox 101"/>
          <p:cNvSpPr txBox="1"/>
          <p:nvPr/>
        </p:nvSpPr>
        <p:spPr>
          <a:xfrm>
            <a:off x="4597181" y="3210736"/>
            <a:ext cx="1690025" cy="503590"/>
          </a:xfrm>
          <a:prstGeom prst="rect">
            <a:avLst/>
          </a:prstGeom>
          <a:noFill/>
        </p:spPr>
        <p:txBody>
          <a:bodyPr wrap="square" lIns="36000" tIns="36000" rIns="36000" bIns="36000" rtlCol="0">
            <a:spAutoFit/>
          </a:bodyPr>
          <a:lstStyle/>
          <a:p>
            <a:pPr algn="ctr"/>
            <a:r>
              <a:rPr lang="en-ZA" sz="1400" b="1" dirty="0" smtClean="0">
                <a:solidFill>
                  <a:schemeClr val="bg1"/>
                </a:solidFill>
                <a:latin typeface="Arial" panose="020B0604020202020204" pitchFamily="34" charset="0"/>
                <a:cs typeface="Arial" panose="020B0604020202020204" pitchFamily="34" charset="0"/>
              </a:rPr>
              <a:t>COMPARE EC TO REC</a:t>
            </a:r>
            <a:endParaRPr lang="en-ZA" sz="1400" b="1" dirty="0">
              <a:solidFill>
                <a:schemeClr val="bg1"/>
              </a:solidFill>
              <a:latin typeface="Arial" panose="020B0604020202020204" pitchFamily="34" charset="0"/>
              <a:cs typeface="Arial" panose="020B0604020202020204" pitchFamily="34" charset="0"/>
            </a:endParaRPr>
          </a:p>
        </p:txBody>
      </p:sp>
      <p:cxnSp>
        <p:nvCxnSpPr>
          <p:cNvPr id="103" name="Straight Arrow Connector 102"/>
          <p:cNvCxnSpPr>
            <a:stCxn id="87" idx="2"/>
            <a:endCxn id="74" idx="0"/>
          </p:cNvCxnSpPr>
          <p:nvPr/>
        </p:nvCxnSpPr>
        <p:spPr>
          <a:xfrm>
            <a:off x="3228818" y="3760440"/>
            <a:ext cx="0" cy="850934"/>
          </a:xfrm>
          <a:prstGeom prst="straightConnector1">
            <a:avLst/>
          </a:prstGeom>
          <a:ln w="38100">
            <a:solidFill>
              <a:schemeClr val="tx1"/>
            </a:solidFill>
            <a:tailEnd type="stealth" w="lg" len="lg"/>
          </a:ln>
        </p:spPr>
        <p:style>
          <a:lnRef idx="2">
            <a:schemeClr val="accent1"/>
          </a:lnRef>
          <a:fillRef idx="0">
            <a:schemeClr val="accent1"/>
          </a:fillRef>
          <a:effectRef idx="1">
            <a:schemeClr val="accent1"/>
          </a:effectRef>
          <a:fontRef idx="minor">
            <a:schemeClr val="tx1"/>
          </a:fontRef>
        </p:style>
      </p:cxnSp>
      <p:sp>
        <p:nvSpPr>
          <p:cNvPr id="104" name="Rectangle 103"/>
          <p:cNvSpPr/>
          <p:nvPr/>
        </p:nvSpPr>
        <p:spPr>
          <a:xfrm>
            <a:off x="7099572" y="4611374"/>
            <a:ext cx="1386993" cy="719034"/>
          </a:xfrm>
          <a:prstGeom prst="rect">
            <a:avLst/>
          </a:prstGeom>
          <a:solidFill>
            <a:schemeClr val="tx1"/>
          </a:solidFill>
        </p:spPr>
        <p:txBody>
          <a:bodyPr wrap="square" lIns="36000" tIns="36000" rIns="36000" bIns="36000" rtlCol="0">
            <a:spAutoFit/>
          </a:bodyPr>
          <a:lstStyle/>
          <a:p>
            <a:pPr algn="ctr"/>
            <a:r>
              <a:rPr lang="en-ZA" sz="1400" b="1" dirty="0" smtClean="0">
                <a:solidFill>
                  <a:schemeClr val="bg1"/>
                </a:solidFill>
                <a:latin typeface="Arial" panose="020B0604020202020204" pitchFamily="34" charset="0"/>
                <a:ea typeface="ＭＳ Ｐゴシック" pitchFamily="34" charset="-128"/>
                <a:cs typeface="Arial" panose="020B0604020202020204" pitchFamily="34" charset="0"/>
              </a:rPr>
              <a:t>Rank Scenarios at each EWR site</a:t>
            </a:r>
            <a:endParaRPr lang="en-ZA" sz="1400" b="1" dirty="0">
              <a:solidFill>
                <a:schemeClr val="bg1"/>
              </a:solidFill>
              <a:latin typeface="Arial" panose="020B0604020202020204" pitchFamily="34" charset="0"/>
              <a:ea typeface="ＭＳ Ｐゴシック" pitchFamily="34" charset="-128"/>
              <a:cs typeface="Arial" panose="020B0604020202020204" pitchFamily="34" charset="0"/>
            </a:endParaRPr>
          </a:p>
        </p:txBody>
      </p:sp>
      <p:cxnSp>
        <p:nvCxnSpPr>
          <p:cNvPr id="105" name="Straight Arrow Connector 104"/>
          <p:cNvCxnSpPr>
            <a:stCxn id="78" idx="2"/>
            <a:endCxn id="104" idx="0"/>
          </p:cNvCxnSpPr>
          <p:nvPr/>
        </p:nvCxnSpPr>
        <p:spPr>
          <a:xfrm flipH="1">
            <a:off x="7793069" y="3366942"/>
            <a:ext cx="32521" cy="1244432"/>
          </a:xfrm>
          <a:prstGeom prst="straightConnector1">
            <a:avLst/>
          </a:prstGeom>
          <a:ln w="38100">
            <a:solidFill>
              <a:schemeClr val="tx1"/>
            </a:solidFill>
            <a:tailEnd type="stealth" w="lg" len="lg"/>
          </a:ln>
        </p:spPr>
        <p:style>
          <a:lnRef idx="2">
            <a:schemeClr val="accent1"/>
          </a:lnRef>
          <a:fillRef idx="0">
            <a:schemeClr val="accent1"/>
          </a:fillRef>
          <a:effectRef idx="1">
            <a:schemeClr val="accent1"/>
          </a:effectRef>
          <a:fontRef idx="minor">
            <a:schemeClr val="tx1"/>
          </a:fontRef>
        </p:style>
      </p:cxnSp>
      <p:cxnSp>
        <p:nvCxnSpPr>
          <p:cNvPr id="106" name="Straight Arrow Connector 105"/>
          <p:cNvCxnSpPr/>
          <p:nvPr/>
        </p:nvCxnSpPr>
        <p:spPr>
          <a:xfrm flipV="1">
            <a:off x="1525742" y="4383886"/>
            <a:ext cx="192717" cy="227488"/>
          </a:xfrm>
          <a:prstGeom prst="straightConnector1">
            <a:avLst/>
          </a:prstGeom>
          <a:ln w="38100">
            <a:solidFill>
              <a:schemeClr val="tx1"/>
            </a:solidFill>
            <a:tailEnd type="stealth" w="lg" len="lg"/>
          </a:ln>
        </p:spPr>
        <p:style>
          <a:lnRef idx="2">
            <a:schemeClr val="accent1"/>
          </a:lnRef>
          <a:fillRef idx="0">
            <a:schemeClr val="accent1"/>
          </a:fillRef>
          <a:effectRef idx="1">
            <a:schemeClr val="accent1"/>
          </a:effectRef>
          <a:fontRef idx="minor">
            <a:schemeClr val="tx1"/>
          </a:fontRef>
        </p:style>
      </p:cxnSp>
      <p:cxnSp>
        <p:nvCxnSpPr>
          <p:cNvPr id="107" name="Straight Arrow Connector 106"/>
          <p:cNvCxnSpPr/>
          <p:nvPr/>
        </p:nvCxnSpPr>
        <p:spPr>
          <a:xfrm>
            <a:off x="2602711" y="4445808"/>
            <a:ext cx="232778" cy="188565"/>
          </a:xfrm>
          <a:prstGeom prst="straightConnector1">
            <a:avLst/>
          </a:prstGeom>
          <a:ln w="38100">
            <a:solidFill>
              <a:schemeClr val="tx1"/>
            </a:solidFill>
            <a:tailEnd type="stealth" w="lg" len="lg"/>
          </a:ln>
        </p:spPr>
        <p:style>
          <a:lnRef idx="2">
            <a:schemeClr val="accent1"/>
          </a:lnRef>
          <a:fillRef idx="0">
            <a:schemeClr val="accent1"/>
          </a:fillRef>
          <a:effectRef idx="1">
            <a:schemeClr val="accent1"/>
          </a:effectRef>
          <a:fontRef idx="minor">
            <a:schemeClr val="tx1"/>
          </a:fontRef>
        </p:style>
      </p:cxnSp>
      <p:cxnSp>
        <p:nvCxnSpPr>
          <p:cNvPr id="108" name="Straight Arrow Connector 107"/>
          <p:cNvCxnSpPr/>
          <p:nvPr/>
        </p:nvCxnSpPr>
        <p:spPr>
          <a:xfrm>
            <a:off x="3684294" y="4863169"/>
            <a:ext cx="973993" cy="0"/>
          </a:xfrm>
          <a:prstGeom prst="straightConnector1">
            <a:avLst/>
          </a:prstGeom>
          <a:ln w="38100">
            <a:solidFill>
              <a:schemeClr val="tx1"/>
            </a:solidFill>
            <a:tailEnd type="stealth" w="lg" len="lg"/>
          </a:ln>
        </p:spPr>
        <p:style>
          <a:lnRef idx="2">
            <a:schemeClr val="accent1"/>
          </a:lnRef>
          <a:fillRef idx="0">
            <a:schemeClr val="accent1"/>
          </a:fillRef>
          <a:effectRef idx="1">
            <a:schemeClr val="accent1"/>
          </a:effectRef>
          <a:fontRef idx="minor">
            <a:schemeClr val="tx1"/>
          </a:fontRef>
        </p:style>
      </p:cxnSp>
      <p:cxnSp>
        <p:nvCxnSpPr>
          <p:cNvPr id="109" name="Straight Arrow Connector 108"/>
          <p:cNvCxnSpPr>
            <a:endCxn id="104" idx="1"/>
          </p:cNvCxnSpPr>
          <p:nvPr/>
        </p:nvCxnSpPr>
        <p:spPr>
          <a:xfrm>
            <a:off x="6180966" y="4970891"/>
            <a:ext cx="918606" cy="0"/>
          </a:xfrm>
          <a:prstGeom prst="straightConnector1">
            <a:avLst/>
          </a:prstGeom>
          <a:ln w="38100">
            <a:solidFill>
              <a:schemeClr val="tx1"/>
            </a:solidFill>
            <a:tailEnd type="stealth" w="lg" len="lg"/>
          </a:ln>
        </p:spPr>
        <p:style>
          <a:lnRef idx="2">
            <a:schemeClr val="accent1"/>
          </a:lnRef>
          <a:fillRef idx="0">
            <a:schemeClr val="accent1"/>
          </a:fillRef>
          <a:effectRef idx="1">
            <a:schemeClr val="accent1"/>
          </a:effectRef>
          <a:fontRef idx="minor">
            <a:schemeClr val="tx1"/>
          </a:fontRef>
        </p:style>
      </p:cxnSp>
      <p:sp>
        <p:nvSpPr>
          <p:cNvPr id="110" name="Right Arrow 109"/>
          <p:cNvSpPr/>
          <p:nvPr/>
        </p:nvSpPr>
        <p:spPr>
          <a:xfrm>
            <a:off x="1924023" y="3276779"/>
            <a:ext cx="376521" cy="381964"/>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11" name="Right Arrow 110"/>
          <p:cNvSpPr/>
          <p:nvPr/>
        </p:nvSpPr>
        <p:spPr>
          <a:xfrm>
            <a:off x="4172904" y="3292935"/>
            <a:ext cx="376521" cy="381964"/>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12" name="Right Arrow 111"/>
          <p:cNvSpPr/>
          <p:nvPr/>
        </p:nvSpPr>
        <p:spPr>
          <a:xfrm>
            <a:off x="6508005" y="3284886"/>
            <a:ext cx="376521" cy="381964"/>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Tree>
    <p:extLst>
      <p:ext uri="{BB962C8B-B14F-4D97-AF65-F5344CB8AC3E}">
        <p14:creationId xmlns:p14="http://schemas.microsoft.com/office/powerpoint/2010/main" val="25750686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285750" y="0"/>
            <a:ext cx="8572500"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defTabSz="457200" fontAlgn="base">
              <a:spcBef>
                <a:spcPct val="0"/>
              </a:spcBef>
              <a:spcAft>
                <a:spcPct val="0"/>
              </a:spcAft>
            </a:pPr>
            <a:r>
              <a:rPr lang="en-ZA" altLang="en-US" sz="2600" b="1" dirty="0" smtClean="0">
                <a:solidFill>
                  <a:prstClr val="white"/>
                </a:solidFill>
                <a:latin typeface="Futura Md BT" pitchFamily="34" charset="0"/>
              </a:rPr>
              <a:t>Determining ecological consequences of scenarios</a:t>
            </a:r>
            <a:endParaRPr lang="en-ZA" altLang="en-US" sz="2600" b="1" dirty="0">
              <a:solidFill>
                <a:prstClr val="white"/>
              </a:solidFill>
              <a:latin typeface="Futura Md BT" pitchFamily="34" charset="0"/>
            </a:endParaRPr>
          </a:p>
        </p:txBody>
      </p:sp>
      <p:sp>
        <p:nvSpPr>
          <p:cNvPr id="3" name="Flowchart: Document 2"/>
          <p:cNvSpPr/>
          <p:nvPr/>
        </p:nvSpPr>
        <p:spPr>
          <a:xfrm>
            <a:off x="6502400" y="1269988"/>
            <a:ext cx="2154663" cy="1681819"/>
          </a:xfrm>
          <a:prstGeom prst="flowChartDocument">
            <a:avLst/>
          </a:prstGeom>
          <a:gradFill flip="none" rotWithShape="1">
            <a:gsLst>
              <a:gs pos="71000">
                <a:schemeClr val="accent3">
                  <a:lumMod val="60000"/>
                  <a:lumOff val="40000"/>
                </a:schemeClr>
              </a:gs>
              <a:gs pos="51000">
                <a:srgbClr val="00B0F0"/>
              </a:gs>
              <a:gs pos="27000">
                <a:schemeClr val="accent6">
                  <a:lumMod val="60000"/>
                  <a:lumOff val="40000"/>
                </a:schemeClr>
              </a:gs>
              <a:gs pos="12000">
                <a:schemeClr val="bg2">
                  <a:lumMod val="75000"/>
                </a:schemeClr>
              </a:gs>
              <a:gs pos="100000">
                <a:schemeClr val="accent4">
                  <a:lumMod val="40000"/>
                  <a:lumOff val="60000"/>
                </a:schemeClr>
              </a:gs>
            </a:gsLst>
            <a:lin ang="5400000" scaled="1"/>
            <a:tileRect/>
          </a:gra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400" b="1" dirty="0" smtClean="0">
                <a:solidFill>
                  <a:schemeClr val="tx1"/>
                </a:solidFill>
                <a:latin typeface="Arial" panose="020B0604020202020204" pitchFamily="34" charset="0"/>
                <a:cs typeface="Arial" panose="020B0604020202020204" pitchFamily="34" charset="0"/>
              </a:rPr>
              <a:t>Ecological ranking of scenarios per EWR site</a:t>
            </a:r>
            <a:endParaRPr lang="en-ZA" sz="2400" b="1" dirty="0">
              <a:solidFill>
                <a:schemeClr val="tx1"/>
              </a:solidFill>
              <a:latin typeface="Arial" panose="020B0604020202020204" pitchFamily="34" charset="0"/>
              <a:cs typeface="Arial" panose="020B0604020202020204" pitchFamily="34" charset="0"/>
            </a:endParaRPr>
          </a:p>
        </p:txBody>
      </p:sp>
      <p:sp>
        <p:nvSpPr>
          <p:cNvPr id="4" name="Rectangle 3"/>
          <p:cNvSpPr/>
          <p:nvPr/>
        </p:nvSpPr>
        <p:spPr>
          <a:xfrm>
            <a:off x="118955" y="1220651"/>
            <a:ext cx="4724400" cy="3483695"/>
          </a:xfrm>
          <a:prstGeom prst="rect">
            <a:avLst/>
          </a:prstGeom>
          <a:solidFill>
            <a:schemeClr val="tx2">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ZA" sz="2400" b="1" dirty="0" smtClean="0">
              <a:solidFill>
                <a:schemeClr val="tx1"/>
              </a:solidFill>
              <a:latin typeface="Arial" panose="020B0604020202020204" pitchFamily="34" charset="0"/>
              <a:cs typeface="Arial" panose="020B0604020202020204" pitchFamily="34" charset="0"/>
            </a:endParaRPr>
          </a:p>
          <a:p>
            <a:pPr algn="ctr"/>
            <a:endParaRPr lang="en-ZA" sz="2400" b="1" dirty="0">
              <a:solidFill>
                <a:schemeClr val="tx1"/>
              </a:solidFill>
              <a:latin typeface="Arial" panose="020B0604020202020204" pitchFamily="34" charset="0"/>
              <a:cs typeface="Arial" panose="020B0604020202020204" pitchFamily="34" charset="0"/>
            </a:endParaRPr>
          </a:p>
          <a:p>
            <a:pPr algn="ctr"/>
            <a:r>
              <a:rPr lang="en-ZA" sz="2400" b="1" dirty="0" smtClean="0">
                <a:solidFill>
                  <a:schemeClr val="tx1"/>
                </a:solidFill>
                <a:latin typeface="Arial" panose="020B0604020202020204" pitchFamily="34" charset="0"/>
                <a:cs typeface="Arial" panose="020B0604020202020204" pitchFamily="34" charset="0"/>
              </a:rPr>
              <a:t>RELATIVE ECOLOGICAL IMPORTANCE OF SITES</a:t>
            </a:r>
          </a:p>
          <a:p>
            <a:pPr marL="285750" indent="-285750">
              <a:buFont typeface="Arial" panose="020B0604020202020204" pitchFamily="34" charset="0"/>
              <a:buChar char="•"/>
            </a:pPr>
            <a:r>
              <a:rPr lang="en-ZA" sz="2400" dirty="0" smtClean="0">
                <a:solidFill>
                  <a:schemeClr val="tx1"/>
                </a:solidFill>
                <a:latin typeface="Arial" panose="020B0604020202020204" pitchFamily="34" charset="0"/>
                <a:cs typeface="Arial" panose="020B0604020202020204" pitchFamily="34" charset="0"/>
              </a:rPr>
              <a:t>PES</a:t>
            </a:r>
          </a:p>
          <a:p>
            <a:pPr marL="285750" indent="-285750">
              <a:buFont typeface="Arial" panose="020B0604020202020204" pitchFamily="34" charset="0"/>
              <a:buChar char="•"/>
            </a:pPr>
            <a:r>
              <a:rPr lang="en-ZA" sz="2400" dirty="0" smtClean="0">
                <a:solidFill>
                  <a:schemeClr val="tx1"/>
                </a:solidFill>
                <a:latin typeface="Arial" panose="020B0604020202020204" pitchFamily="34" charset="0"/>
                <a:cs typeface="Arial" panose="020B0604020202020204" pitchFamily="34" charset="0"/>
              </a:rPr>
              <a:t>EIS</a:t>
            </a:r>
          </a:p>
          <a:p>
            <a:pPr marL="285750" indent="-285750">
              <a:buFont typeface="Arial" panose="020B0604020202020204" pitchFamily="34" charset="0"/>
              <a:buChar char="•"/>
            </a:pPr>
            <a:r>
              <a:rPr lang="en-ZA" sz="2400" dirty="0" smtClean="0">
                <a:solidFill>
                  <a:schemeClr val="tx1"/>
                </a:solidFill>
                <a:latin typeface="Arial" panose="020B0604020202020204" pitchFamily="34" charset="0"/>
                <a:cs typeface="Arial" panose="020B0604020202020204" pitchFamily="34" charset="0"/>
              </a:rPr>
              <a:t>Locality in conservation areas</a:t>
            </a:r>
          </a:p>
          <a:p>
            <a:pPr marL="285750" indent="-285750">
              <a:buFont typeface="Arial" panose="020B0604020202020204" pitchFamily="34" charset="0"/>
              <a:buChar char="•"/>
            </a:pPr>
            <a:r>
              <a:rPr lang="en-ZA" sz="2400" dirty="0" smtClean="0">
                <a:solidFill>
                  <a:schemeClr val="tx1"/>
                </a:solidFill>
                <a:latin typeface="Arial" panose="020B0604020202020204" pitchFamily="34" charset="0"/>
                <a:cs typeface="Arial" panose="020B0604020202020204" pitchFamily="34" charset="0"/>
              </a:rPr>
              <a:t>Confidence</a:t>
            </a:r>
          </a:p>
          <a:p>
            <a:pPr marL="285750" indent="-285750">
              <a:buFont typeface="Arial" panose="020B0604020202020204" pitchFamily="34" charset="0"/>
              <a:buChar char="•"/>
            </a:pPr>
            <a:r>
              <a:rPr lang="en-ZA" sz="2400" dirty="0" smtClean="0">
                <a:solidFill>
                  <a:schemeClr val="tx1"/>
                </a:solidFill>
                <a:latin typeface="Arial" panose="020B0604020202020204" pitchFamily="34" charset="0"/>
                <a:cs typeface="Arial" panose="020B0604020202020204" pitchFamily="34" charset="0"/>
              </a:rPr>
              <a:t>Length of river</a:t>
            </a:r>
          </a:p>
          <a:p>
            <a:pPr marL="285750" indent="-285750">
              <a:buFont typeface="Arial" panose="020B0604020202020204" pitchFamily="34" charset="0"/>
              <a:buChar char="•"/>
            </a:pPr>
            <a:endParaRPr lang="en-ZA" sz="2400" dirty="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ZA" sz="2400" dirty="0" smtClean="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ZA" sz="2400" dirty="0">
              <a:solidFill>
                <a:schemeClr val="tx1"/>
              </a:solidFill>
              <a:latin typeface="Arial" panose="020B0604020202020204" pitchFamily="34" charset="0"/>
              <a:cs typeface="Arial" panose="020B0604020202020204" pitchFamily="34" charset="0"/>
            </a:endParaRPr>
          </a:p>
          <a:p>
            <a:pPr algn="ctr"/>
            <a:r>
              <a:rPr lang="en-ZA" sz="2400" b="1" dirty="0" smtClean="0">
                <a:solidFill>
                  <a:schemeClr val="tx1"/>
                </a:solidFill>
                <a:latin typeface="Arial" panose="020B0604020202020204" pitchFamily="34" charset="0"/>
                <a:cs typeface="Arial" panose="020B0604020202020204" pitchFamily="34" charset="0"/>
              </a:rPr>
              <a:t>WEIGHT</a:t>
            </a:r>
            <a:endParaRPr lang="en-ZA" sz="2400" dirty="0">
              <a:solidFill>
                <a:schemeClr val="tx1"/>
              </a:solidFill>
              <a:latin typeface="Arial" panose="020B0604020202020204" pitchFamily="34" charset="0"/>
              <a:cs typeface="Arial" panose="020B0604020202020204" pitchFamily="34" charset="0"/>
            </a:endParaRPr>
          </a:p>
        </p:txBody>
      </p:sp>
      <p:sp>
        <p:nvSpPr>
          <p:cNvPr id="5" name="Flowchart: Document 4"/>
          <p:cNvSpPr/>
          <p:nvPr/>
        </p:nvSpPr>
        <p:spPr>
          <a:xfrm>
            <a:off x="5766549" y="3505735"/>
            <a:ext cx="3282201" cy="1646349"/>
          </a:xfrm>
          <a:prstGeom prst="flowChartDocument">
            <a:avLst/>
          </a:prstGeom>
          <a:solidFill>
            <a:schemeClr val="accent3">
              <a:lumMod val="60000"/>
              <a:lumOff val="4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400" b="1" dirty="0" smtClean="0">
                <a:solidFill>
                  <a:schemeClr val="tx1"/>
                </a:solidFill>
                <a:latin typeface="Arial" panose="020B0604020202020204" pitchFamily="34" charset="0"/>
                <a:cs typeface="Arial" panose="020B0604020202020204" pitchFamily="34" charset="0"/>
              </a:rPr>
              <a:t>Ecological ranking of scenarios  for the system</a:t>
            </a:r>
            <a:endParaRPr lang="en-ZA" sz="2400" b="1" dirty="0">
              <a:solidFill>
                <a:schemeClr val="tx1"/>
              </a:solidFill>
              <a:latin typeface="Arial" panose="020B0604020202020204" pitchFamily="34" charset="0"/>
              <a:cs typeface="Arial" panose="020B0604020202020204" pitchFamily="34" charset="0"/>
            </a:endParaRPr>
          </a:p>
        </p:txBody>
      </p:sp>
      <p:sp>
        <p:nvSpPr>
          <p:cNvPr id="6" name="TextBox 5"/>
          <p:cNvSpPr txBox="1"/>
          <p:nvPr/>
        </p:nvSpPr>
        <p:spPr>
          <a:xfrm>
            <a:off x="4843355" y="2078204"/>
            <a:ext cx="1465389" cy="1200329"/>
          </a:xfrm>
          <a:prstGeom prst="rect">
            <a:avLst/>
          </a:prstGeom>
          <a:noFill/>
        </p:spPr>
        <p:txBody>
          <a:bodyPr wrap="square" rtlCol="0">
            <a:spAutoFit/>
          </a:bodyPr>
          <a:lstStyle/>
          <a:p>
            <a:pPr algn="ctr"/>
            <a:r>
              <a:rPr lang="en-ZA" sz="2400" b="1" dirty="0" smtClean="0">
                <a:solidFill>
                  <a:srgbClr val="FF0000"/>
                </a:solidFill>
                <a:latin typeface="Arial" panose="020B0604020202020204" pitchFamily="34" charset="0"/>
                <a:cs typeface="Arial" panose="020B0604020202020204" pitchFamily="34" charset="0"/>
              </a:rPr>
              <a:t>APPLY WEIGHT TO</a:t>
            </a:r>
            <a:endParaRPr lang="en-ZA" sz="2400" b="1" dirty="0">
              <a:solidFill>
                <a:srgbClr val="FF0000"/>
              </a:solidFill>
              <a:latin typeface="Arial" panose="020B0604020202020204" pitchFamily="34" charset="0"/>
              <a:cs typeface="Arial" panose="020B0604020202020204" pitchFamily="34" charset="0"/>
            </a:endParaRPr>
          </a:p>
        </p:txBody>
      </p:sp>
      <p:cxnSp>
        <p:nvCxnSpPr>
          <p:cNvPr id="7" name="Straight Arrow Connector 6"/>
          <p:cNvCxnSpPr/>
          <p:nvPr/>
        </p:nvCxnSpPr>
        <p:spPr>
          <a:xfrm>
            <a:off x="4843355" y="1906945"/>
            <a:ext cx="1659045" cy="0"/>
          </a:xfrm>
          <a:prstGeom prst="straightConnector1">
            <a:avLst/>
          </a:prstGeom>
          <a:ln w="38100">
            <a:solidFill>
              <a:schemeClr val="tx1"/>
            </a:solidFill>
            <a:tailEnd type="stealth" w="lg" len="lg"/>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a:off x="2283050" y="4091814"/>
            <a:ext cx="1" cy="237095"/>
          </a:xfrm>
          <a:prstGeom prst="straightConnector1">
            <a:avLst/>
          </a:prstGeom>
          <a:ln w="38100">
            <a:solidFill>
              <a:schemeClr val="tx1"/>
            </a:solidFill>
            <a:tailEnd type="stealth" w="lg" len="lg"/>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endCxn id="5" idx="0"/>
          </p:cNvCxnSpPr>
          <p:nvPr/>
        </p:nvCxnSpPr>
        <p:spPr>
          <a:xfrm>
            <a:off x="7389705" y="2909201"/>
            <a:ext cx="17945" cy="596534"/>
          </a:xfrm>
          <a:prstGeom prst="straightConnector1">
            <a:avLst/>
          </a:prstGeom>
          <a:ln w="38100">
            <a:solidFill>
              <a:schemeClr val="tx1"/>
            </a:solidFill>
            <a:tailEnd type="stealth" w="lg" len="lg"/>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7583361" y="2838135"/>
            <a:ext cx="1465389" cy="461665"/>
          </a:xfrm>
          <a:prstGeom prst="rect">
            <a:avLst/>
          </a:prstGeom>
          <a:noFill/>
        </p:spPr>
        <p:txBody>
          <a:bodyPr wrap="square" rtlCol="0">
            <a:spAutoFit/>
          </a:bodyPr>
          <a:lstStyle/>
          <a:p>
            <a:pPr algn="ctr"/>
            <a:r>
              <a:rPr lang="en-ZA" sz="2400" b="1" dirty="0" smtClean="0">
                <a:solidFill>
                  <a:srgbClr val="FF0000"/>
                </a:solidFill>
                <a:latin typeface="Arial" panose="020B0604020202020204" pitchFamily="34" charset="0"/>
                <a:cs typeface="Arial" panose="020B0604020202020204" pitchFamily="34" charset="0"/>
              </a:rPr>
              <a:t>OUTPUT</a:t>
            </a:r>
            <a:endParaRPr lang="en-ZA" sz="24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12819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285750" y="0"/>
            <a:ext cx="8572500"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defTabSz="457200" fontAlgn="base">
              <a:spcBef>
                <a:spcPct val="0"/>
              </a:spcBef>
              <a:spcAft>
                <a:spcPct val="0"/>
              </a:spcAft>
            </a:pPr>
            <a:r>
              <a:rPr lang="en-ZA" altLang="en-US" sz="2600" b="1" dirty="0" smtClean="0">
                <a:solidFill>
                  <a:prstClr val="white"/>
                </a:solidFill>
                <a:latin typeface="Futura Md BT" pitchFamily="34" charset="0"/>
              </a:rPr>
              <a:t>MKOMAZI RESULTS</a:t>
            </a:r>
            <a:endParaRPr lang="en-ZA" altLang="en-US" sz="2600" b="1" dirty="0">
              <a:solidFill>
                <a:prstClr val="white"/>
              </a:solidFill>
              <a:latin typeface="Futura Md BT" pitchFamily="34" charset="0"/>
            </a:endParaRPr>
          </a:p>
        </p:txBody>
      </p:sp>
      <p:cxnSp>
        <p:nvCxnSpPr>
          <p:cNvPr id="4" name="Straight Arrow Connector 3"/>
          <p:cNvCxnSpPr/>
          <p:nvPr/>
        </p:nvCxnSpPr>
        <p:spPr>
          <a:xfrm flipH="1">
            <a:off x="3970421" y="741363"/>
            <a:ext cx="156411" cy="575569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 name="Isosceles Triangle 4"/>
          <p:cNvSpPr/>
          <p:nvPr/>
        </p:nvSpPr>
        <p:spPr>
          <a:xfrm rot="171882">
            <a:off x="3871955" y="2063752"/>
            <a:ext cx="397042" cy="579884"/>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dirty="0"/>
          </a:p>
        </p:txBody>
      </p:sp>
      <p:sp>
        <p:nvSpPr>
          <p:cNvPr id="6" name="5-Point Star 5"/>
          <p:cNvSpPr/>
          <p:nvPr/>
        </p:nvSpPr>
        <p:spPr>
          <a:xfrm>
            <a:off x="3914067" y="2785312"/>
            <a:ext cx="369174" cy="204536"/>
          </a:xfrm>
          <a:prstGeom prst="star5">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dirty="0"/>
          </a:p>
        </p:txBody>
      </p:sp>
      <p:sp>
        <p:nvSpPr>
          <p:cNvPr id="7" name="5-Point Star 6"/>
          <p:cNvSpPr/>
          <p:nvPr/>
        </p:nvSpPr>
        <p:spPr>
          <a:xfrm>
            <a:off x="3866250" y="3767891"/>
            <a:ext cx="369174" cy="204536"/>
          </a:xfrm>
          <a:prstGeom prst="star5">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dirty="0"/>
          </a:p>
        </p:txBody>
      </p:sp>
      <p:sp>
        <p:nvSpPr>
          <p:cNvPr id="8" name="5-Point Star 7"/>
          <p:cNvSpPr/>
          <p:nvPr/>
        </p:nvSpPr>
        <p:spPr>
          <a:xfrm>
            <a:off x="3864039" y="5376112"/>
            <a:ext cx="369174" cy="204536"/>
          </a:xfrm>
          <a:prstGeom prst="star5">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dirty="0"/>
          </a:p>
        </p:txBody>
      </p:sp>
      <p:sp>
        <p:nvSpPr>
          <p:cNvPr id="9" name="TextBox 8"/>
          <p:cNvSpPr txBox="1"/>
          <p:nvPr/>
        </p:nvSpPr>
        <p:spPr>
          <a:xfrm>
            <a:off x="4339595" y="2835959"/>
            <a:ext cx="1928858" cy="307777"/>
          </a:xfrm>
          <a:prstGeom prst="rect">
            <a:avLst/>
          </a:prstGeom>
          <a:noFill/>
        </p:spPr>
        <p:txBody>
          <a:bodyPr wrap="square" rtlCol="0">
            <a:spAutoFit/>
          </a:bodyPr>
          <a:lstStyle/>
          <a:p>
            <a:r>
              <a:rPr lang="en-ZA" sz="1400" dirty="0" smtClean="0">
                <a:latin typeface="Futura Bk BT" panose="020B0502020204020303" pitchFamily="34" charset="0"/>
              </a:rPr>
              <a:t>MK_I_EWR 1</a:t>
            </a:r>
            <a:endParaRPr lang="en-ZA" sz="1400" dirty="0">
              <a:latin typeface="Futura Bk BT" panose="020B0502020204020303" pitchFamily="34" charset="0"/>
            </a:endParaRPr>
          </a:p>
        </p:txBody>
      </p:sp>
      <p:sp>
        <p:nvSpPr>
          <p:cNvPr id="10" name="TextBox 9"/>
          <p:cNvSpPr txBox="1"/>
          <p:nvPr/>
        </p:nvSpPr>
        <p:spPr>
          <a:xfrm>
            <a:off x="4235424" y="5272871"/>
            <a:ext cx="1928858" cy="307777"/>
          </a:xfrm>
          <a:prstGeom prst="rect">
            <a:avLst/>
          </a:prstGeom>
          <a:noFill/>
        </p:spPr>
        <p:txBody>
          <a:bodyPr wrap="square" rtlCol="0">
            <a:spAutoFit/>
          </a:bodyPr>
          <a:lstStyle/>
          <a:p>
            <a:r>
              <a:rPr lang="en-ZA" sz="1400" dirty="0" smtClean="0">
                <a:latin typeface="Futura Bk BT" panose="020B0502020204020303" pitchFamily="34" charset="0"/>
              </a:rPr>
              <a:t>MK_I_EWR 3</a:t>
            </a:r>
            <a:endParaRPr lang="en-ZA" sz="1400" dirty="0">
              <a:latin typeface="Futura Bk BT" panose="020B0502020204020303" pitchFamily="34" charset="0"/>
            </a:endParaRPr>
          </a:p>
        </p:txBody>
      </p:sp>
      <p:sp>
        <p:nvSpPr>
          <p:cNvPr id="11" name="TextBox 10"/>
          <p:cNvSpPr txBox="1"/>
          <p:nvPr/>
        </p:nvSpPr>
        <p:spPr>
          <a:xfrm>
            <a:off x="4333579" y="3682405"/>
            <a:ext cx="1928858" cy="307777"/>
          </a:xfrm>
          <a:prstGeom prst="rect">
            <a:avLst/>
          </a:prstGeom>
          <a:noFill/>
        </p:spPr>
        <p:txBody>
          <a:bodyPr wrap="square" rtlCol="0">
            <a:spAutoFit/>
          </a:bodyPr>
          <a:lstStyle/>
          <a:p>
            <a:r>
              <a:rPr lang="en-ZA" sz="1400" dirty="0" smtClean="0">
                <a:latin typeface="Futura Bk BT" panose="020B0502020204020303" pitchFamily="34" charset="0"/>
              </a:rPr>
              <a:t>MK_I_EWR 2</a:t>
            </a:r>
            <a:endParaRPr lang="en-ZA" sz="1400" dirty="0">
              <a:latin typeface="Futura Bk BT" panose="020B0502020204020303" pitchFamily="34" charset="0"/>
            </a:endParaRPr>
          </a:p>
        </p:txBody>
      </p:sp>
      <p:sp>
        <p:nvSpPr>
          <p:cNvPr id="12" name="TextBox 11"/>
          <p:cNvSpPr txBox="1"/>
          <p:nvPr/>
        </p:nvSpPr>
        <p:spPr>
          <a:xfrm>
            <a:off x="4339595" y="2353694"/>
            <a:ext cx="2422152" cy="307777"/>
          </a:xfrm>
          <a:prstGeom prst="rect">
            <a:avLst/>
          </a:prstGeom>
          <a:noFill/>
        </p:spPr>
        <p:txBody>
          <a:bodyPr wrap="square" rtlCol="0">
            <a:spAutoFit/>
          </a:bodyPr>
          <a:lstStyle/>
          <a:p>
            <a:r>
              <a:rPr lang="en-ZA" sz="1400" dirty="0" smtClean="0">
                <a:latin typeface="Futura Bk BT" panose="020B0502020204020303" pitchFamily="34" charset="0"/>
              </a:rPr>
              <a:t>Proposed Smithfield Dam</a:t>
            </a:r>
            <a:endParaRPr lang="en-ZA" sz="1400" dirty="0">
              <a:latin typeface="Futura Bk BT" panose="020B0502020204020303" pitchFamily="34" charset="0"/>
            </a:endParaRPr>
          </a:p>
        </p:txBody>
      </p:sp>
      <p:sp>
        <p:nvSpPr>
          <p:cNvPr id="2" name="Oval 1"/>
          <p:cNvSpPr/>
          <p:nvPr/>
        </p:nvSpPr>
        <p:spPr>
          <a:xfrm>
            <a:off x="3857712" y="6184232"/>
            <a:ext cx="212764" cy="31282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dirty="0"/>
          </a:p>
        </p:txBody>
      </p:sp>
      <p:sp>
        <p:nvSpPr>
          <p:cNvPr id="13" name="TextBox 12"/>
          <p:cNvSpPr txBox="1"/>
          <p:nvPr/>
        </p:nvSpPr>
        <p:spPr>
          <a:xfrm>
            <a:off x="4209148" y="6030343"/>
            <a:ext cx="1928858" cy="307777"/>
          </a:xfrm>
          <a:prstGeom prst="rect">
            <a:avLst/>
          </a:prstGeom>
          <a:noFill/>
        </p:spPr>
        <p:txBody>
          <a:bodyPr wrap="square" rtlCol="0">
            <a:spAutoFit/>
          </a:bodyPr>
          <a:lstStyle/>
          <a:p>
            <a:r>
              <a:rPr lang="en-ZA" sz="1400" dirty="0" smtClean="0">
                <a:latin typeface="Futura Bk BT" panose="020B0502020204020303" pitchFamily="34" charset="0"/>
              </a:rPr>
              <a:t>Estuary</a:t>
            </a:r>
            <a:endParaRPr lang="en-ZA" sz="1400" dirty="0">
              <a:latin typeface="Futura Bk BT" panose="020B0502020204020303" pitchFamily="34" charset="0"/>
            </a:endParaRPr>
          </a:p>
        </p:txBody>
      </p:sp>
      <p:sp>
        <p:nvSpPr>
          <p:cNvPr id="14" name="TextBox 13"/>
          <p:cNvSpPr txBox="1"/>
          <p:nvPr/>
        </p:nvSpPr>
        <p:spPr>
          <a:xfrm>
            <a:off x="4283240" y="5768749"/>
            <a:ext cx="1928858" cy="307777"/>
          </a:xfrm>
          <a:prstGeom prst="rect">
            <a:avLst/>
          </a:prstGeom>
          <a:noFill/>
        </p:spPr>
        <p:txBody>
          <a:bodyPr wrap="square" rtlCol="0">
            <a:spAutoFit/>
          </a:bodyPr>
          <a:lstStyle/>
          <a:p>
            <a:r>
              <a:rPr lang="en-ZA" sz="1400" dirty="0" smtClean="0">
                <a:latin typeface="Futura Bk BT" panose="020B0502020204020303" pitchFamily="34" charset="0"/>
              </a:rPr>
              <a:t>Sappi</a:t>
            </a:r>
            <a:endParaRPr lang="en-ZA" sz="1400" dirty="0">
              <a:latin typeface="Futura Bk BT" panose="020B0502020204020303" pitchFamily="34" charset="0"/>
            </a:endParaRPr>
          </a:p>
        </p:txBody>
      </p:sp>
      <p:cxnSp>
        <p:nvCxnSpPr>
          <p:cNvPr id="16" name="Straight Arrow Connector 15"/>
          <p:cNvCxnSpPr>
            <a:stCxn id="14" idx="1"/>
            <a:endCxn id="2" idx="0"/>
          </p:cNvCxnSpPr>
          <p:nvPr/>
        </p:nvCxnSpPr>
        <p:spPr>
          <a:xfrm flipH="1">
            <a:off x="3964094" y="5922638"/>
            <a:ext cx="319146" cy="2615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021032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76790885"/>
              </p:ext>
            </p:extLst>
          </p:nvPr>
        </p:nvGraphicFramePr>
        <p:xfrm>
          <a:off x="324856" y="902368"/>
          <a:ext cx="8301785" cy="3308960"/>
        </p:xfrm>
        <a:graphic>
          <a:graphicData uri="http://schemas.openxmlformats.org/drawingml/2006/table">
            <a:tbl>
              <a:tblPr firstRow="1" firstCol="1" bandRow="1"/>
              <a:tblGrid>
                <a:gridCol w="1556732"/>
                <a:gridCol w="659376"/>
                <a:gridCol w="694380"/>
                <a:gridCol w="694380"/>
                <a:gridCol w="872900"/>
                <a:gridCol w="912376"/>
                <a:gridCol w="828501"/>
                <a:gridCol w="694380"/>
                <a:gridCol w="694380"/>
                <a:gridCol w="694380"/>
              </a:tblGrid>
              <a:tr h="787939">
                <a:tc>
                  <a:txBody>
                    <a:bodyPr/>
                    <a:lstStyle/>
                    <a:p>
                      <a:pPr algn="ctr">
                        <a:lnSpc>
                          <a:spcPct val="120000"/>
                        </a:lnSpc>
                        <a:spcAft>
                          <a:spcPts val="0"/>
                        </a:spcAft>
                      </a:pPr>
                      <a:r>
                        <a:rPr lang="en-GB" sz="1800" b="1" dirty="0">
                          <a:effectLst/>
                          <a:latin typeface="Arial"/>
                          <a:ea typeface="Times New Roman"/>
                          <a:cs typeface="Times New Roman"/>
                        </a:rPr>
                        <a:t>Component</a:t>
                      </a:r>
                      <a:endParaRPr lang="en-ZA" sz="1800" dirty="0">
                        <a:effectLst/>
                        <a:latin typeface="Arial"/>
                        <a:ea typeface="Times New Roman"/>
                        <a:cs typeface="Times New Roman"/>
                      </a:endParaRPr>
                    </a:p>
                  </a:txBody>
                  <a:tcPr marL="17780" marR="17780" marT="17780" marB="1778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a:lnSpc>
                          <a:spcPct val="120000"/>
                        </a:lnSpc>
                        <a:spcAft>
                          <a:spcPts val="0"/>
                        </a:spcAft>
                      </a:pPr>
                      <a:r>
                        <a:rPr lang="en-GB" sz="1800" b="1" dirty="0">
                          <a:effectLst/>
                          <a:latin typeface="Arial"/>
                          <a:ea typeface="Times New Roman"/>
                          <a:cs typeface="Times New Roman"/>
                        </a:rPr>
                        <a:t>PES &amp; REC</a:t>
                      </a:r>
                      <a:endParaRPr lang="en-ZA" sz="1800" dirty="0">
                        <a:effectLst/>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US" sz="1800" b="1" dirty="0">
                          <a:effectLst/>
                          <a:latin typeface="Arial"/>
                          <a:ea typeface="Times New Roman"/>
                        </a:rPr>
                        <a:t>Sc MK2</a:t>
                      </a:r>
                      <a:endParaRPr lang="en-ZA" sz="1800" dirty="0">
                        <a:effectLst/>
                        <a:latin typeface="Arial"/>
                        <a:ea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US" sz="1800" b="1" dirty="0">
                          <a:effectLst/>
                          <a:latin typeface="Arial"/>
                          <a:ea typeface="Times New Roman"/>
                        </a:rPr>
                        <a:t>Sc MK21</a:t>
                      </a:r>
                      <a:endParaRPr lang="en-ZA" sz="1800" dirty="0">
                        <a:effectLst/>
                        <a:latin typeface="Arial"/>
                        <a:ea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US" sz="1800" b="1" dirty="0">
                          <a:effectLst/>
                          <a:latin typeface="Arial"/>
                          <a:ea typeface="Times New Roman"/>
                        </a:rPr>
                        <a:t>Sc MK22, 23</a:t>
                      </a:r>
                      <a:endParaRPr lang="en-ZA" sz="1800" dirty="0">
                        <a:effectLst/>
                        <a:latin typeface="Arial"/>
                        <a:ea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US" sz="1800" b="1" dirty="0">
                          <a:effectLst/>
                          <a:latin typeface="Arial"/>
                          <a:ea typeface="Times New Roman"/>
                        </a:rPr>
                        <a:t>Sc MK31</a:t>
                      </a:r>
                      <a:endParaRPr lang="en-ZA" sz="1800" dirty="0">
                        <a:effectLst/>
                        <a:latin typeface="Arial"/>
                        <a:ea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US" sz="1800" b="1" dirty="0">
                          <a:effectLst/>
                          <a:latin typeface="Arial"/>
                          <a:ea typeface="Times New Roman"/>
                        </a:rPr>
                        <a:t>Sc MK32, 33</a:t>
                      </a:r>
                      <a:endParaRPr lang="en-ZA" sz="1800" dirty="0">
                        <a:effectLst/>
                        <a:latin typeface="Arial"/>
                        <a:ea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US" sz="1800" b="1" dirty="0">
                          <a:effectLst/>
                          <a:latin typeface="Arial"/>
                          <a:ea typeface="Times New Roman"/>
                        </a:rPr>
                        <a:t>Sc MK4</a:t>
                      </a:r>
                      <a:endParaRPr lang="en-ZA" sz="1800" dirty="0">
                        <a:effectLst/>
                        <a:latin typeface="Arial"/>
                        <a:ea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US" sz="1800" b="1" dirty="0">
                          <a:effectLst/>
                          <a:latin typeface="Arial"/>
                          <a:ea typeface="Times New Roman"/>
                        </a:rPr>
                        <a:t>Sc MK41</a:t>
                      </a:r>
                      <a:endParaRPr lang="en-ZA" sz="1800" dirty="0">
                        <a:effectLst/>
                        <a:latin typeface="Arial"/>
                        <a:ea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US" sz="1800" b="1" dirty="0">
                          <a:effectLst/>
                          <a:latin typeface="Arial"/>
                          <a:ea typeface="Times New Roman"/>
                        </a:rPr>
                        <a:t>Sc MK42</a:t>
                      </a:r>
                      <a:endParaRPr lang="en-ZA" sz="1800" dirty="0">
                        <a:effectLst/>
                        <a:latin typeface="Arial"/>
                        <a:ea typeface="Times New Roman"/>
                      </a:endParaRPr>
                    </a:p>
                  </a:txBody>
                  <a:tcPr marL="17780" marR="17780" marT="17780" marB="1778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r>
              <a:tr h="354651">
                <a:tc>
                  <a:txBody>
                    <a:bodyPr/>
                    <a:lstStyle/>
                    <a:p>
                      <a:pPr algn="just">
                        <a:lnSpc>
                          <a:spcPct val="120000"/>
                        </a:lnSpc>
                        <a:spcAft>
                          <a:spcPts val="0"/>
                        </a:spcAft>
                      </a:pPr>
                      <a:r>
                        <a:rPr lang="en-GB" sz="1800" dirty="0" smtClean="0">
                          <a:effectLst/>
                          <a:latin typeface="Arial"/>
                          <a:ea typeface="Times New Roman"/>
                          <a:cs typeface="Times New Roman"/>
                        </a:rPr>
                        <a:t>Phys</a:t>
                      </a:r>
                      <a:r>
                        <a:rPr lang="en-GB" sz="1800" baseline="0" dirty="0" smtClean="0">
                          <a:effectLst/>
                          <a:latin typeface="Arial"/>
                          <a:ea typeface="Times New Roman"/>
                          <a:cs typeface="Times New Roman"/>
                        </a:rPr>
                        <a:t> </a:t>
                      </a:r>
                      <a:r>
                        <a:rPr lang="en-GB" sz="1800" dirty="0" smtClean="0">
                          <a:effectLst/>
                          <a:latin typeface="Arial"/>
                          <a:ea typeface="Times New Roman"/>
                          <a:cs typeface="Times New Roman"/>
                        </a:rPr>
                        <a:t>chem</a:t>
                      </a:r>
                      <a:endParaRPr lang="en-ZA" sz="1800" dirty="0">
                        <a:effectLst/>
                        <a:latin typeface="Arial"/>
                        <a:ea typeface="Times New Roman"/>
                        <a:cs typeface="Times New Roman"/>
                      </a:endParaRPr>
                    </a:p>
                  </a:txBody>
                  <a:tcPr marL="17780" marR="17780" marT="17780" marB="1778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dirty="0">
                          <a:effectLst/>
                          <a:latin typeface="Arial"/>
                          <a:ea typeface="Times New Roman"/>
                        </a:rPr>
                        <a:t>A/B</a:t>
                      </a:r>
                      <a:endParaRPr lang="en-ZA" sz="1800" dirty="0">
                        <a:effectLst/>
                        <a:latin typeface="Arial"/>
                        <a:ea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spcAft>
                          <a:spcPts val="0"/>
                        </a:spcAft>
                      </a:pPr>
                      <a:r>
                        <a:rPr lang="en-US" sz="1800" b="1" dirty="0">
                          <a:effectLst/>
                          <a:latin typeface="Arial"/>
                          <a:ea typeface="Times New Roman"/>
                        </a:rPr>
                        <a:t>C</a:t>
                      </a:r>
                      <a:endParaRPr lang="en-ZA" sz="1800" dirty="0">
                        <a:effectLst/>
                        <a:latin typeface="Arial"/>
                        <a:ea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a:spcAft>
                          <a:spcPts val="0"/>
                        </a:spcAft>
                      </a:pPr>
                      <a:r>
                        <a:rPr lang="en-US" sz="1800" b="1" dirty="0">
                          <a:effectLst/>
                          <a:latin typeface="Arial"/>
                          <a:ea typeface="Times New Roman"/>
                        </a:rPr>
                        <a:t>A/B</a:t>
                      </a:r>
                      <a:endParaRPr lang="en-ZA" sz="1800" dirty="0">
                        <a:effectLst/>
                        <a:latin typeface="Arial"/>
                        <a:ea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spcAft>
                          <a:spcPts val="0"/>
                        </a:spcAft>
                      </a:pPr>
                      <a:r>
                        <a:rPr lang="en-US" sz="1800" b="1" dirty="0">
                          <a:effectLst/>
                          <a:latin typeface="Arial"/>
                          <a:ea typeface="Times New Roman"/>
                        </a:rPr>
                        <a:t>A/B</a:t>
                      </a:r>
                      <a:endParaRPr lang="en-ZA" sz="1800" dirty="0">
                        <a:effectLst/>
                        <a:latin typeface="Arial"/>
                        <a:ea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spcAft>
                          <a:spcPts val="0"/>
                        </a:spcAft>
                      </a:pPr>
                      <a:r>
                        <a:rPr lang="en-US" sz="1800" b="1" dirty="0">
                          <a:effectLst/>
                          <a:latin typeface="Arial"/>
                          <a:ea typeface="Times New Roman"/>
                        </a:rPr>
                        <a:t>B</a:t>
                      </a:r>
                      <a:endParaRPr lang="en-ZA" sz="1800" dirty="0">
                        <a:effectLst/>
                        <a:latin typeface="Arial"/>
                        <a:ea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a:spcAft>
                          <a:spcPts val="0"/>
                        </a:spcAft>
                      </a:pPr>
                      <a:r>
                        <a:rPr lang="en-US" sz="1800" b="1" dirty="0">
                          <a:effectLst/>
                          <a:latin typeface="Arial"/>
                          <a:ea typeface="Times New Roman"/>
                        </a:rPr>
                        <a:t>B</a:t>
                      </a:r>
                      <a:endParaRPr lang="en-ZA" sz="1800" dirty="0">
                        <a:effectLst/>
                        <a:latin typeface="Arial"/>
                        <a:ea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a:spcAft>
                          <a:spcPts val="0"/>
                        </a:spcAft>
                      </a:pPr>
                      <a:r>
                        <a:rPr lang="en-US" sz="1800" b="1" dirty="0">
                          <a:effectLst/>
                          <a:latin typeface="Arial"/>
                          <a:ea typeface="Times New Roman"/>
                        </a:rPr>
                        <a:t>B</a:t>
                      </a:r>
                      <a:endParaRPr lang="en-ZA" sz="1800" dirty="0">
                        <a:effectLst/>
                        <a:latin typeface="Arial"/>
                        <a:ea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a:spcAft>
                          <a:spcPts val="0"/>
                        </a:spcAft>
                      </a:pPr>
                      <a:r>
                        <a:rPr lang="en-US" sz="1800" b="1" dirty="0">
                          <a:effectLst/>
                          <a:latin typeface="Arial"/>
                          <a:ea typeface="Times New Roman"/>
                        </a:rPr>
                        <a:t>A/B</a:t>
                      </a:r>
                      <a:endParaRPr lang="en-ZA" sz="1800" dirty="0">
                        <a:effectLst/>
                        <a:latin typeface="Arial"/>
                        <a:ea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spcAft>
                          <a:spcPts val="0"/>
                        </a:spcAft>
                      </a:pPr>
                      <a:r>
                        <a:rPr lang="en-US" sz="1800" b="1" dirty="0">
                          <a:effectLst/>
                          <a:latin typeface="Arial"/>
                          <a:ea typeface="Times New Roman"/>
                        </a:rPr>
                        <a:t>A/B</a:t>
                      </a:r>
                      <a:endParaRPr lang="en-ZA" sz="1800" dirty="0">
                        <a:effectLst/>
                        <a:latin typeface="Arial"/>
                        <a:ea typeface="Times New Roman"/>
                      </a:endParaRPr>
                    </a:p>
                  </a:txBody>
                  <a:tcPr marL="17780" marR="17780" marT="17780" marB="1778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r>
              <a:tr h="380539">
                <a:tc>
                  <a:txBody>
                    <a:bodyPr/>
                    <a:lstStyle/>
                    <a:p>
                      <a:pPr algn="just">
                        <a:lnSpc>
                          <a:spcPct val="120000"/>
                        </a:lnSpc>
                        <a:spcAft>
                          <a:spcPts val="0"/>
                        </a:spcAft>
                      </a:pPr>
                      <a:r>
                        <a:rPr lang="en-GB" sz="1800" dirty="0">
                          <a:effectLst/>
                          <a:latin typeface="Arial"/>
                          <a:ea typeface="Times New Roman"/>
                          <a:cs typeface="Times New Roman"/>
                        </a:rPr>
                        <a:t>Geom</a:t>
                      </a:r>
                      <a:endParaRPr lang="en-ZA" sz="1800" dirty="0">
                        <a:effectLst/>
                        <a:latin typeface="Arial"/>
                        <a:ea typeface="Times New Roman"/>
                        <a:cs typeface="Times New Roman"/>
                      </a:endParaRPr>
                    </a:p>
                  </a:txBody>
                  <a:tcPr marL="17780" marR="17780" marT="17780" marB="1778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dirty="0">
                          <a:effectLst/>
                          <a:latin typeface="Arial"/>
                          <a:ea typeface="Times New Roman"/>
                        </a:rPr>
                        <a:t>A/B</a:t>
                      </a:r>
                      <a:endParaRPr lang="en-ZA" sz="1800" dirty="0">
                        <a:effectLst/>
                        <a:latin typeface="Arial"/>
                        <a:ea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spcAft>
                          <a:spcPts val="0"/>
                        </a:spcAft>
                      </a:pPr>
                      <a:r>
                        <a:rPr lang="en-US" sz="1800" b="1" dirty="0">
                          <a:effectLst/>
                          <a:latin typeface="Arial"/>
                          <a:ea typeface="Times New Roman"/>
                        </a:rPr>
                        <a:t>C/D</a:t>
                      </a:r>
                      <a:endParaRPr lang="en-ZA" sz="1800" dirty="0">
                        <a:effectLst/>
                        <a:latin typeface="Arial"/>
                        <a:ea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923C"/>
                    </a:solidFill>
                  </a:tcPr>
                </a:tc>
                <a:tc>
                  <a:txBody>
                    <a:bodyPr/>
                    <a:lstStyle/>
                    <a:p>
                      <a:pPr algn="ctr">
                        <a:spcAft>
                          <a:spcPts val="0"/>
                        </a:spcAft>
                      </a:pPr>
                      <a:r>
                        <a:rPr lang="en-US" sz="1800" b="1" dirty="0">
                          <a:effectLst/>
                          <a:latin typeface="Arial"/>
                          <a:ea typeface="Times New Roman"/>
                        </a:rPr>
                        <a:t>B/C</a:t>
                      </a:r>
                      <a:endParaRPr lang="en-ZA" sz="1800" dirty="0">
                        <a:effectLst/>
                        <a:latin typeface="Arial"/>
                        <a:ea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CC99"/>
                    </a:solidFill>
                  </a:tcPr>
                </a:tc>
                <a:tc>
                  <a:txBody>
                    <a:bodyPr/>
                    <a:lstStyle/>
                    <a:p>
                      <a:pPr algn="ctr">
                        <a:spcAft>
                          <a:spcPts val="0"/>
                        </a:spcAft>
                      </a:pPr>
                      <a:r>
                        <a:rPr lang="en-US" sz="1800" b="1" dirty="0">
                          <a:effectLst/>
                          <a:latin typeface="Arial"/>
                          <a:ea typeface="Times New Roman"/>
                        </a:rPr>
                        <a:t>C</a:t>
                      </a:r>
                      <a:endParaRPr lang="en-ZA" sz="1800" dirty="0">
                        <a:effectLst/>
                        <a:latin typeface="Arial"/>
                        <a:ea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a:spcAft>
                          <a:spcPts val="0"/>
                        </a:spcAft>
                      </a:pPr>
                      <a:r>
                        <a:rPr lang="en-US" sz="1800" b="1" dirty="0">
                          <a:effectLst/>
                          <a:latin typeface="Arial"/>
                          <a:ea typeface="Times New Roman"/>
                        </a:rPr>
                        <a:t>B/C</a:t>
                      </a:r>
                      <a:endParaRPr lang="en-ZA" sz="1800" dirty="0">
                        <a:effectLst/>
                        <a:latin typeface="Arial"/>
                        <a:ea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CC99"/>
                    </a:solidFill>
                  </a:tcPr>
                </a:tc>
                <a:tc>
                  <a:txBody>
                    <a:bodyPr/>
                    <a:lstStyle/>
                    <a:p>
                      <a:pPr algn="ctr">
                        <a:spcAft>
                          <a:spcPts val="0"/>
                        </a:spcAft>
                      </a:pPr>
                      <a:r>
                        <a:rPr lang="en-US" sz="1800" b="1" dirty="0">
                          <a:effectLst/>
                          <a:latin typeface="Arial"/>
                          <a:ea typeface="Times New Roman"/>
                        </a:rPr>
                        <a:t>C</a:t>
                      </a:r>
                      <a:endParaRPr lang="en-ZA" sz="1800" dirty="0">
                        <a:effectLst/>
                        <a:latin typeface="Arial"/>
                        <a:ea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a:spcAft>
                          <a:spcPts val="0"/>
                        </a:spcAft>
                      </a:pPr>
                      <a:r>
                        <a:rPr lang="en-US" sz="1800" b="1" dirty="0">
                          <a:effectLst/>
                          <a:latin typeface="Arial"/>
                          <a:ea typeface="Times New Roman"/>
                        </a:rPr>
                        <a:t>C</a:t>
                      </a:r>
                      <a:endParaRPr lang="en-ZA" sz="1800" dirty="0">
                        <a:effectLst/>
                        <a:latin typeface="Arial"/>
                        <a:ea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a:spcAft>
                          <a:spcPts val="0"/>
                        </a:spcAft>
                      </a:pPr>
                      <a:r>
                        <a:rPr lang="en-US" sz="1800" b="1" dirty="0">
                          <a:effectLst/>
                          <a:latin typeface="Arial"/>
                          <a:ea typeface="Times New Roman"/>
                        </a:rPr>
                        <a:t>B/C</a:t>
                      </a:r>
                      <a:endParaRPr lang="en-ZA" sz="1800" dirty="0">
                        <a:effectLst/>
                        <a:latin typeface="Arial"/>
                        <a:ea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CC99"/>
                    </a:solidFill>
                  </a:tcPr>
                </a:tc>
                <a:tc>
                  <a:txBody>
                    <a:bodyPr/>
                    <a:lstStyle/>
                    <a:p>
                      <a:pPr algn="ctr">
                        <a:spcAft>
                          <a:spcPts val="0"/>
                        </a:spcAft>
                      </a:pPr>
                      <a:r>
                        <a:rPr lang="en-US" sz="1800" b="1" dirty="0">
                          <a:effectLst/>
                          <a:latin typeface="Arial"/>
                          <a:ea typeface="Times New Roman"/>
                        </a:rPr>
                        <a:t>C</a:t>
                      </a:r>
                      <a:endParaRPr lang="en-ZA" sz="1800" dirty="0">
                        <a:effectLst/>
                        <a:latin typeface="Arial"/>
                        <a:ea typeface="Times New Roman"/>
                      </a:endParaRPr>
                    </a:p>
                  </a:txBody>
                  <a:tcPr marL="17780" marR="17780" marT="17780" marB="1778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r>
              <a:tr h="380539">
                <a:tc>
                  <a:txBody>
                    <a:bodyPr/>
                    <a:lstStyle/>
                    <a:p>
                      <a:pPr algn="just">
                        <a:lnSpc>
                          <a:spcPct val="120000"/>
                        </a:lnSpc>
                        <a:spcAft>
                          <a:spcPts val="0"/>
                        </a:spcAft>
                      </a:pPr>
                      <a:r>
                        <a:rPr lang="en-GB" sz="1800" dirty="0">
                          <a:effectLst/>
                          <a:latin typeface="Arial"/>
                          <a:ea typeface="Times New Roman"/>
                          <a:cs typeface="Times New Roman"/>
                        </a:rPr>
                        <a:t>Fish</a:t>
                      </a:r>
                      <a:endParaRPr lang="en-ZA" sz="1800" dirty="0">
                        <a:effectLst/>
                        <a:latin typeface="Arial"/>
                        <a:ea typeface="Times New Roman"/>
                        <a:cs typeface="Times New Roman"/>
                      </a:endParaRPr>
                    </a:p>
                  </a:txBody>
                  <a:tcPr marL="17780" marR="17780" marT="17780" marB="1778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dirty="0">
                          <a:effectLst/>
                          <a:latin typeface="Arial"/>
                          <a:ea typeface="Times New Roman"/>
                        </a:rPr>
                        <a:t>B</a:t>
                      </a:r>
                      <a:endParaRPr lang="en-ZA" sz="1800" dirty="0">
                        <a:effectLst/>
                        <a:latin typeface="Arial"/>
                        <a:ea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a:spcAft>
                          <a:spcPts val="0"/>
                        </a:spcAft>
                      </a:pPr>
                      <a:r>
                        <a:rPr lang="en-US" sz="1800" b="1" dirty="0">
                          <a:effectLst/>
                          <a:latin typeface="Arial"/>
                          <a:ea typeface="Times New Roman"/>
                        </a:rPr>
                        <a:t>D</a:t>
                      </a:r>
                      <a:endParaRPr lang="en-ZA" sz="1800" dirty="0">
                        <a:effectLst/>
                        <a:latin typeface="Arial"/>
                        <a:ea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c>
                  <a:txBody>
                    <a:bodyPr/>
                    <a:lstStyle/>
                    <a:p>
                      <a:pPr algn="ctr">
                        <a:spcAft>
                          <a:spcPts val="0"/>
                        </a:spcAft>
                      </a:pPr>
                      <a:r>
                        <a:rPr lang="en-US" sz="1800" b="1" dirty="0">
                          <a:effectLst/>
                          <a:latin typeface="Arial"/>
                          <a:ea typeface="Times New Roman"/>
                        </a:rPr>
                        <a:t>B/C</a:t>
                      </a:r>
                      <a:endParaRPr lang="en-ZA" sz="1800" dirty="0">
                        <a:effectLst/>
                        <a:latin typeface="Arial"/>
                        <a:ea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CC99"/>
                    </a:solidFill>
                  </a:tcPr>
                </a:tc>
                <a:tc>
                  <a:txBody>
                    <a:bodyPr/>
                    <a:lstStyle/>
                    <a:p>
                      <a:pPr algn="ctr">
                        <a:spcAft>
                          <a:spcPts val="0"/>
                        </a:spcAft>
                      </a:pPr>
                      <a:r>
                        <a:rPr lang="en-US" sz="1800" b="1" dirty="0">
                          <a:effectLst/>
                          <a:latin typeface="Arial"/>
                          <a:ea typeface="Times New Roman"/>
                        </a:rPr>
                        <a:t>C</a:t>
                      </a:r>
                      <a:endParaRPr lang="en-ZA" sz="1800" dirty="0">
                        <a:effectLst/>
                        <a:latin typeface="Arial"/>
                        <a:ea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a:spcAft>
                          <a:spcPts val="0"/>
                        </a:spcAft>
                      </a:pPr>
                      <a:r>
                        <a:rPr lang="en-US" sz="1800" b="1" dirty="0">
                          <a:effectLst/>
                          <a:latin typeface="Arial"/>
                          <a:ea typeface="Times New Roman"/>
                        </a:rPr>
                        <a:t>C</a:t>
                      </a:r>
                      <a:endParaRPr lang="en-ZA" sz="1800" dirty="0">
                        <a:effectLst/>
                        <a:latin typeface="Arial"/>
                        <a:ea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a:spcAft>
                          <a:spcPts val="0"/>
                        </a:spcAft>
                      </a:pPr>
                      <a:r>
                        <a:rPr lang="en-US" sz="1800" b="1" dirty="0">
                          <a:effectLst/>
                          <a:latin typeface="Arial"/>
                          <a:ea typeface="Times New Roman"/>
                        </a:rPr>
                        <a:t>C</a:t>
                      </a:r>
                      <a:endParaRPr lang="en-ZA" sz="1800" dirty="0">
                        <a:effectLst/>
                        <a:latin typeface="Arial"/>
                        <a:ea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a:spcAft>
                          <a:spcPts val="0"/>
                        </a:spcAft>
                      </a:pPr>
                      <a:r>
                        <a:rPr lang="en-US" sz="1800" b="1" dirty="0">
                          <a:effectLst/>
                          <a:latin typeface="Arial"/>
                          <a:ea typeface="Times New Roman"/>
                        </a:rPr>
                        <a:t>D</a:t>
                      </a:r>
                      <a:endParaRPr lang="en-ZA" sz="1800" dirty="0">
                        <a:effectLst/>
                        <a:latin typeface="Arial"/>
                        <a:ea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c>
                  <a:txBody>
                    <a:bodyPr/>
                    <a:lstStyle/>
                    <a:p>
                      <a:pPr algn="ctr">
                        <a:spcAft>
                          <a:spcPts val="0"/>
                        </a:spcAft>
                      </a:pPr>
                      <a:r>
                        <a:rPr lang="en-US" sz="1800" b="1" dirty="0">
                          <a:effectLst/>
                          <a:latin typeface="Arial"/>
                          <a:ea typeface="Times New Roman"/>
                        </a:rPr>
                        <a:t>C</a:t>
                      </a:r>
                      <a:endParaRPr lang="en-ZA" sz="1800" dirty="0">
                        <a:effectLst/>
                        <a:latin typeface="Arial"/>
                        <a:ea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a:spcAft>
                          <a:spcPts val="0"/>
                        </a:spcAft>
                      </a:pPr>
                      <a:r>
                        <a:rPr lang="en-US" sz="1800" b="1" dirty="0">
                          <a:effectLst/>
                          <a:latin typeface="Arial"/>
                          <a:ea typeface="Times New Roman"/>
                        </a:rPr>
                        <a:t>C</a:t>
                      </a:r>
                      <a:endParaRPr lang="en-ZA" sz="1800" dirty="0">
                        <a:effectLst/>
                        <a:latin typeface="Arial"/>
                        <a:ea typeface="Times New Roman"/>
                      </a:endParaRPr>
                    </a:p>
                  </a:txBody>
                  <a:tcPr marL="17780" marR="17780" marT="17780" marB="1778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r>
              <a:tr h="380539">
                <a:tc>
                  <a:txBody>
                    <a:bodyPr/>
                    <a:lstStyle/>
                    <a:p>
                      <a:pPr algn="just">
                        <a:lnSpc>
                          <a:spcPct val="120000"/>
                        </a:lnSpc>
                        <a:spcAft>
                          <a:spcPts val="0"/>
                        </a:spcAft>
                      </a:pPr>
                      <a:r>
                        <a:rPr lang="en-GB" sz="1800" dirty="0" smtClean="0">
                          <a:effectLst/>
                          <a:latin typeface="Arial"/>
                          <a:ea typeface="Times New Roman"/>
                          <a:cs typeface="Times New Roman"/>
                        </a:rPr>
                        <a:t>Inverteb</a:t>
                      </a:r>
                      <a:endParaRPr lang="en-ZA" sz="1800" dirty="0">
                        <a:effectLst/>
                        <a:latin typeface="Arial"/>
                        <a:ea typeface="Times New Roman"/>
                        <a:cs typeface="Times New Roman"/>
                      </a:endParaRPr>
                    </a:p>
                  </a:txBody>
                  <a:tcPr marL="17780" marR="17780" marT="17780" marB="1778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dirty="0">
                          <a:effectLst/>
                          <a:latin typeface="Arial"/>
                          <a:ea typeface="Times New Roman"/>
                        </a:rPr>
                        <a:t>B/C</a:t>
                      </a:r>
                      <a:endParaRPr lang="en-ZA" sz="1800" dirty="0">
                        <a:effectLst/>
                        <a:latin typeface="Arial"/>
                        <a:ea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CC99"/>
                    </a:solidFill>
                  </a:tcPr>
                </a:tc>
                <a:tc>
                  <a:txBody>
                    <a:bodyPr/>
                    <a:lstStyle/>
                    <a:p>
                      <a:pPr algn="ctr">
                        <a:spcAft>
                          <a:spcPts val="0"/>
                        </a:spcAft>
                      </a:pPr>
                      <a:r>
                        <a:rPr lang="en-US" sz="1800" b="1" dirty="0">
                          <a:effectLst/>
                          <a:latin typeface="Arial"/>
                          <a:ea typeface="Times New Roman"/>
                        </a:rPr>
                        <a:t>D</a:t>
                      </a:r>
                      <a:endParaRPr lang="en-ZA" sz="1800" dirty="0">
                        <a:effectLst/>
                        <a:latin typeface="Arial"/>
                        <a:ea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c>
                  <a:txBody>
                    <a:bodyPr/>
                    <a:lstStyle/>
                    <a:p>
                      <a:pPr algn="ctr">
                        <a:spcAft>
                          <a:spcPts val="0"/>
                        </a:spcAft>
                      </a:pPr>
                      <a:r>
                        <a:rPr lang="en-US" sz="1800" b="1" dirty="0">
                          <a:effectLst/>
                          <a:latin typeface="Arial"/>
                          <a:ea typeface="Times New Roman"/>
                        </a:rPr>
                        <a:t>B/C</a:t>
                      </a:r>
                      <a:endParaRPr lang="en-ZA" sz="1800" dirty="0">
                        <a:effectLst/>
                        <a:latin typeface="Arial"/>
                        <a:ea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CC99"/>
                    </a:solidFill>
                  </a:tcPr>
                </a:tc>
                <a:tc>
                  <a:txBody>
                    <a:bodyPr/>
                    <a:lstStyle/>
                    <a:p>
                      <a:pPr algn="ctr">
                        <a:spcAft>
                          <a:spcPts val="0"/>
                        </a:spcAft>
                      </a:pPr>
                      <a:r>
                        <a:rPr lang="en-US" sz="1800" b="1" dirty="0">
                          <a:effectLst/>
                          <a:latin typeface="Arial"/>
                          <a:ea typeface="Times New Roman"/>
                        </a:rPr>
                        <a:t>C</a:t>
                      </a:r>
                      <a:endParaRPr lang="en-ZA" sz="1800" dirty="0">
                        <a:effectLst/>
                        <a:latin typeface="Arial"/>
                        <a:ea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a:spcAft>
                          <a:spcPts val="0"/>
                        </a:spcAft>
                      </a:pPr>
                      <a:r>
                        <a:rPr lang="en-US" sz="1800" b="1" dirty="0">
                          <a:effectLst/>
                          <a:latin typeface="Arial"/>
                          <a:ea typeface="Times New Roman"/>
                        </a:rPr>
                        <a:t>C</a:t>
                      </a:r>
                      <a:endParaRPr lang="en-ZA" sz="1800" dirty="0">
                        <a:effectLst/>
                        <a:latin typeface="Arial"/>
                        <a:ea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a:spcAft>
                          <a:spcPts val="0"/>
                        </a:spcAft>
                      </a:pPr>
                      <a:r>
                        <a:rPr lang="en-US" sz="1800" b="1" dirty="0">
                          <a:effectLst/>
                          <a:latin typeface="Arial"/>
                          <a:ea typeface="Times New Roman"/>
                        </a:rPr>
                        <a:t>C</a:t>
                      </a:r>
                      <a:endParaRPr lang="en-ZA" sz="1800" dirty="0">
                        <a:effectLst/>
                        <a:latin typeface="Arial"/>
                        <a:ea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a:spcAft>
                          <a:spcPts val="0"/>
                        </a:spcAft>
                      </a:pPr>
                      <a:r>
                        <a:rPr lang="en-US" sz="1800" b="1" dirty="0">
                          <a:effectLst/>
                          <a:latin typeface="Arial"/>
                          <a:ea typeface="Times New Roman"/>
                        </a:rPr>
                        <a:t>C/D</a:t>
                      </a:r>
                      <a:endParaRPr lang="en-ZA" sz="1800" dirty="0">
                        <a:effectLst/>
                        <a:latin typeface="Arial"/>
                        <a:ea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923C"/>
                    </a:solidFill>
                  </a:tcPr>
                </a:tc>
                <a:tc>
                  <a:txBody>
                    <a:bodyPr/>
                    <a:lstStyle/>
                    <a:p>
                      <a:pPr algn="ctr">
                        <a:spcAft>
                          <a:spcPts val="0"/>
                        </a:spcAft>
                      </a:pPr>
                      <a:r>
                        <a:rPr lang="en-US" sz="1800" b="1" dirty="0">
                          <a:effectLst/>
                          <a:latin typeface="Arial"/>
                          <a:ea typeface="Times New Roman"/>
                        </a:rPr>
                        <a:t>C</a:t>
                      </a:r>
                      <a:endParaRPr lang="en-ZA" sz="1800" dirty="0">
                        <a:effectLst/>
                        <a:latin typeface="Arial"/>
                        <a:ea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a:spcAft>
                          <a:spcPts val="0"/>
                        </a:spcAft>
                      </a:pPr>
                      <a:r>
                        <a:rPr lang="en-US" sz="1800" b="1" dirty="0">
                          <a:effectLst/>
                          <a:latin typeface="Arial"/>
                          <a:ea typeface="Times New Roman"/>
                        </a:rPr>
                        <a:t>C</a:t>
                      </a:r>
                      <a:endParaRPr lang="en-ZA" sz="1800" dirty="0">
                        <a:effectLst/>
                        <a:latin typeface="Arial"/>
                        <a:ea typeface="Times New Roman"/>
                      </a:endParaRPr>
                    </a:p>
                  </a:txBody>
                  <a:tcPr marL="17780" marR="17780" marT="17780" marB="1778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r>
              <a:tr h="398948">
                <a:tc>
                  <a:txBody>
                    <a:bodyPr/>
                    <a:lstStyle/>
                    <a:p>
                      <a:pPr algn="just">
                        <a:lnSpc>
                          <a:spcPct val="120000"/>
                        </a:lnSpc>
                        <a:spcAft>
                          <a:spcPts val="0"/>
                        </a:spcAft>
                      </a:pPr>
                      <a:r>
                        <a:rPr lang="en-GB" sz="1800" dirty="0" smtClean="0">
                          <a:effectLst/>
                          <a:latin typeface="Arial"/>
                          <a:ea typeface="Times New Roman"/>
                          <a:cs typeface="Times New Roman"/>
                        </a:rPr>
                        <a:t>Rip veg</a:t>
                      </a:r>
                      <a:endParaRPr lang="en-ZA" sz="1800" dirty="0">
                        <a:effectLst/>
                        <a:latin typeface="Arial"/>
                        <a:ea typeface="Times New Roman"/>
                        <a:cs typeface="Times New Roman"/>
                      </a:endParaRPr>
                    </a:p>
                  </a:txBody>
                  <a:tcPr marL="17780" marR="17780" marT="17780" marB="1778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dirty="0">
                          <a:effectLst/>
                          <a:latin typeface="Arial"/>
                          <a:ea typeface="Times New Roman"/>
                        </a:rPr>
                        <a:t>C</a:t>
                      </a:r>
                      <a:endParaRPr lang="en-ZA" sz="1800" dirty="0">
                        <a:effectLst/>
                        <a:latin typeface="Arial"/>
                        <a:ea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a:spcAft>
                          <a:spcPts val="0"/>
                        </a:spcAft>
                      </a:pPr>
                      <a:r>
                        <a:rPr lang="en-US" sz="1800" b="1" dirty="0">
                          <a:effectLst/>
                          <a:latin typeface="Arial"/>
                          <a:ea typeface="Times New Roman"/>
                        </a:rPr>
                        <a:t>D</a:t>
                      </a:r>
                      <a:endParaRPr lang="en-ZA" sz="1800" dirty="0">
                        <a:effectLst/>
                        <a:latin typeface="Arial"/>
                        <a:ea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c>
                  <a:txBody>
                    <a:bodyPr/>
                    <a:lstStyle/>
                    <a:p>
                      <a:pPr algn="ctr">
                        <a:spcAft>
                          <a:spcPts val="0"/>
                        </a:spcAft>
                      </a:pPr>
                      <a:r>
                        <a:rPr lang="en-US" sz="1800" b="1" dirty="0">
                          <a:effectLst/>
                          <a:latin typeface="Arial"/>
                          <a:ea typeface="Times New Roman"/>
                        </a:rPr>
                        <a:t>C</a:t>
                      </a:r>
                      <a:endParaRPr lang="en-ZA" sz="1800" dirty="0">
                        <a:effectLst/>
                        <a:latin typeface="Arial"/>
                        <a:ea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a:spcAft>
                          <a:spcPts val="0"/>
                        </a:spcAft>
                      </a:pPr>
                      <a:r>
                        <a:rPr lang="en-US" sz="1800" b="1" dirty="0">
                          <a:effectLst/>
                          <a:latin typeface="Arial"/>
                          <a:ea typeface="Times New Roman"/>
                        </a:rPr>
                        <a:t>C</a:t>
                      </a:r>
                      <a:endParaRPr lang="en-ZA" sz="1800" dirty="0">
                        <a:effectLst/>
                        <a:latin typeface="Arial"/>
                        <a:ea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a:spcAft>
                          <a:spcPts val="0"/>
                        </a:spcAft>
                      </a:pPr>
                      <a:r>
                        <a:rPr lang="en-US" sz="1800" b="1" dirty="0">
                          <a:effectLst/>
                          <a:latin typeface="Arial"/>
                          <a:ea typeface="Times New Roman"/>
                        </a:rPr>
                        <a:t>C</a:t>
                      </a:r>
                      <a:endParaRPr lang="en-ZA" sz="1800" dirty="0">
                        <a:effectLst/>
                        <a:latin typeface="Arial"/>
                        <a:ea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a:spcAft>
                          <a:spcPts val="0"/>
                        </a:spcAft>
                      </a:pPr>
                      <a:r>
                        <a:rPr lang="en-US" sz="1800" b="1" dirty="0">
                          <a:effectLst/>
                          <a:latin typeface="Arial"/>
                          <a:ea typeface="Times New Roman"/>
                        </a:rPr>
                        <a:t>C</a:t>
                      </a:r>
                      <a:endParaRPr lang="en-ZA" sz="1800" dirty="0">
                        <a:effectLst/>
                        <a:latin typeface="Arial"/>
                        <a:ea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a:spcAft>
                          <a:spcPts val="0"/>
                        </a:spcAft>
                      </a:pPr>
                      <a:r>
                        <a:rPr lang="en-US" sz="1800" b="1" dirty="0">
                          <a:effectLst/>
                          <a:latin typeface="Arial"/>
                          <a:ea typeface="Times New Roman"/>
                        </a:rPr>
                        <a:t>C/D</a:t>
                      </a:r>
                      <a:endParaRPr lang="en-ZA" sz="1800" dirty="0">
                        <a:effectLst/>
                        <a:latin typeface="Arial"/>
                        <a:ea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923C"/>
                    </a:solidFill>
                  </a:tcPr>
                </a:tc>
                <a:tc>
                  <a:txBody>
                    <a:bodyPr/>
                    <a:lstStyle/>
                    <a:p>
                      <a:pPr algn="ctr">
                        <a:spcAft>
                          <a:spcPts val="0"/>
                        </a:spcAft>
                      </a:pPr>
                      <a:r>
                        <a:rPr lang="en-US" sz="1800" b="1" dirty="0">
                          <a:effectLst/>
                          <a:latin typeface="Arial"/>
                          <a:ea typeface="Times New Roman"/>
                        </a:rPr>
                        <a:t>C/D</a:t>
                      </a:r>
                      <a:endParaRPr lang="en-ZA" sz="1800" dirty="0">
                        <a:effectLst/>
                        <a:latin typeface="Arial"/>
                        <a:ea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923C"/>
                    </a:solidFill>
                  </a:tcPr>
                </a:tc>
                <a:tc>
                  <a:txBody>
                    <a:bodyPr/>
                    <a:lstStyle/>
                    <a:p>
                      <a:pPr algn="ctr">
                        <a:spcAft>
                          <a:spcPts val="0"/>
                        </a:spcAft>
                      </a:pPr>
                      <a:r>
                        <a:rPr lang="en-US" sz="1800" b="1" dirty="0">
                          <a:effectLst/>
                          <a:latin typeface="Arial"/>
                          <a:ea typeface="Times New Roman"/>
                        </a:rPr>
                        <a:t>C/D</a:t>
                      </a:r>
                      <a:endParaRPr lang="en-ZA" sz="1800" dirty="0">
                        <a:effectLst/>
                        <a:latin typeface="Arial"/>
                        <a:ea typeface="Times New Roman"/>
                      </a:endParaRPr>
                    </a:p>
                  </a:txBody>
                  <a:tcPr marL="17780" marR="17780" marT="17780" marB="1778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923C"/>
                    </a:solidFill>
                  </a:tcPr>
                </a:tc>
              </a:tr>
              <a:tr h="380539">
                <a:tc>
                  <a:txBody>
                    <a:bodyPr/>
                    <a:lstStyle/>
                    <a:p>
                      <a:pPr algn="just">
                        <a:lnSpc>
                          <a:spcPct val="120000"/>
                        </a:lnSpc>
                        <a:spcAft>
                          <a:spcPts val="0"/>
                        </a:spcAft>
                      </a:pPr>
                      <a:r>
                        <a:rPr lang="en-GB" sz="1800" dirty="0">
                          <a:effectLst/>
                          <a:latin typeface="Arial"/>
                          <a:ea typeface="Times New Roman"/>
                          <a:cs typeface="Times New Roman"/>
                        </a:rPr>
                        <a:t>EcoStatus</a:t>
                      </a:r>
                      <a:endParaRPr lang="en-ZA" sz="1800" dirty="0">
                        <a:effectLst/>
                        <a:latin typeface="Arial"/>
                        <a:ea typeface="Times New Roman"/>
                        <a:cs typeface="Times New Roman"/>
                      </a:endParaRPr>
                    </a:p>
                  </a:txBody>
                  <a:tcPr marL="17780" marR="17780" marT="17780" marB="1778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en-US" sz="1800" b="1" dirty="0">
                          <a:effectLst/>
                          <a:latin typeface="Arial"/>
                          <a:ea typeface="Times New Roman"/>
                        </a:rPr>
                        <a:t>C</a:t>
                      </a:r>
                      <a:endParaRPr lang="en-ZA" sz="1800" dirty="0">
                        <a:effectLst/>
                        <a:latin typeface="Arial"/>
                        <a:ea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FF00"/>
                    </a:solidFill>
                  </a:tcPr>
                </a:tc>
                <a:tc>
                  <a:txBody>
                    <a:bodyPr/>
                    <a:lstStyle/>
                    <a:p>
                      <a:pPr algn="ctr">
                        <a:spcAft>
                          <a:spcPts val="0"/>
                        </a:spcAft>
                      </a:pPr>
                      <a:r>
                        <a:rPr lang="en-US" sz="1800" b="1" dirty="0">
                          <a:effectLst/>
                          <a:latin typeface="Arial"/>
                          <a:ea typeface="Times New Roman"/>
                        </a:rPr>
                        <a:t>D</a:t>
                      </a:r>
                      <a:endParaRPr lang="en-ZA" sz="1800" dirty="0">
                        <a:effectLst/>
                        <a:latin typeface="Arial"/>
                        <a:ea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8000"/>
                    </a:solidFill>
                  </a:tcPr>
                </a:tc>
                <a:tc>
                  <a:txBody>
                    <a:bodyPr/>
                    <a:lstStyle/>
                    <a:p>
                      <a:pPr algn="ctr">
                        <a:spcAft>
                          <a:spcPts val="0"/>
                        </a:spcAft>
                      </a:pPr>
                      <a:r>
                        <a:rPr lang="en-US" sz="1800" b="1" dirty="0">
                          <a:effectLst/>
                          <a:latin typeface="Arial"/>
                          <a:ea typeface="Times New Roman"/>
                        </a:rPr>
                        <a:t>C</a:t>
                      </a:r>
                      <a:endParaRPr lang="en-ZA" sz="1800" dirty="0">
                        <a:effectLst/>
                        <a:latin typeface="Arial"/>
                        <a:ea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FF00"/>
                    </a:solidFill>
                  </a:tcPr>
                </a:tc>
                <a:tc>
                  <a:txBody>
                    <a:bodyPr/>
                    <a:lstStyle/>
                    <a:p>
                      <a:pPr algn="ctr">
                        <a:spcAft>
                          <a:spcPts val="0"/>
                        </a:spcAft>
                      </a:pPr>
                      <a:r>
                        <a:rPr lang="en-US" sz="1800" b="1" dirty="0">
                          <a:effectLst/>
                          <a:latin typeface="Arial"/>
                          <a:ea typeface="Times New Roman"/>
                        </a:rPr>
                        <a:t>C</a:t>
                      </a:r>
                      <a:endParaRPr lang="en-ZA" sz="1800" dirty="0">
                        <a:effectLst/>
                        <a:latin typeface="Arial"/>
                        <a:ea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FF00"/>
                    </a:solidFill>
                  </a:tcPr>
                </a:tc>
                <a:tc>
                  <a:txBody>
                    <a:bodyPr/>
                    <a:lstStyle/>
                    <a:p>
                      <a:pPr algn="ctr">
                        <a:spcAft>
                          <a:spcPts val="0"/>
                        </a:spcAft>
                      </a:pPr>
                      <a:r>
                        <a:rPr lang="en-US" sz="1800" b="1" dirty="0">
                          <a:effectLst/>
                          <a:latin typeface="Arial"/>
                          <a:ea typeface="Times New Roman"/>
                        </a:rPr>
                        <a:t>C</a:t>
                      </a:r>
                      <a:endParaRPr lang="en-ZA" sz="1800" dirty="0">
                        <a:effectLst/>
                        <a:latin typeface="Arial"/>
                        <a:ea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FF00"/>
                    </a:solidFill>
                  </a:tcPr>
                </a:tc>
                <a:tc>
                  <a:txBody>
                    <a:bodyPr/>
                    <a:lstStyle/>
                    <a:p>
                      <a:pPr algn="ctr">
                        <a:spcAft>
                          <a:spcPts val="0"/>
                        </a:spcAft>
                      </a:pPr>
                      <a:r>
                        <a:rPr lang="en-US" sz="1800" b="1" dirty="0">
                          <a:effectLst/>
                          <a:latin typeface="Arial"/>
                          <a:ea typeface="Times New Roman"/>
                        </a:rPr>
                        <a:t>C</a:t>
                      </a:r>
                      <a:endParaRPr lang="en-ZA" sz="1800" dirty="0">
                        <a:effectLst/>
                        <a:latin typeface="Arial"/>
                        <a:ea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FF00"/>
                    </a:solidFill>
                  </a:tcPr>
                </a:tc>
                <a:tc>
                  <a:txBody>
                    <a:bodyPr/>
                    <a:lstStyle/>
                    <a:p>
                      <a:pPr algn="ctr">
                        <a:spcAft>
                          <a:spcPts val="0"/>
                        </a:spcAft>
                      </a:pPr>
                      <a:r>
                        <a:rPr lang="en-US" sz="1800" b="1" dirty="0">
                          <a:effectLst/>
                          <a:latin typeface="Arial"/>
                          <a:ea typeface="Times New Roman"/>
                        </a:rPr>
                        <a:t>C/D</a:t>
                      </a:r>
                      <a:endParaRPr lang="en-ZA" sz="1800" dirty="0">
                        <a:effectLst/>
                        <a:latin typeface="Arial"/>
                        <a:ea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76923C"/>
                    </a:solidFill>
                  </a:tcPr>
                </a:tc>
                <a:tc>
                  <a:txBody>
                    <a:bodyPr/>
                    <a:lstStyle/>
                    <a:p>
                      <a:pPr algn="ctr">
                        <a:spcAft>
                          <a:spcPts val="0"/>
                        </a:spcAft>
                      </a:pPr>
                      <a:r>
                        <a:rPr lang="en-US" sz="1800" b="1" dirty="0">
                          <a:effectLst/>
                          <a:latin typeface="Arial"/>
                          <a:ea typeface="Times New Roman"/>
                        </a:rPr>
                        <a:t>C</a:t>
                      </a:r>
                      <a:endParaRPr lang="en-ZA" sz="1800" dirty="0">
                        <a:effectLst/>
                        <a:latin typeface="Arial"/>
                        <a:ea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FF00"/>
                    </a:solidFill>
                  </a:tcPr>
                </a:tc>
                <a:tc>
                  <a:txBody>
                    <a:bodyPr/>
                    <a:lstStyle/>
                    <a:p>
                      <a:pPr algn="ctr">
                        <a:spcAft>
                          <a:spcPts val="0"/>
                        </a:spcAft>
                      </a:pPr>
                      <a:r>
                        <a:rPr lang="en-US" sz="1800" b="1" dirty="0">
                          <a:effectLst/>
                          <a:latin typeface="Arial"/>
                          <a:ea typeface="Times New Roman"/>
                        </a:rPr>
                        <a:t>C</a:t>
                      </a:r>
                      <a:endParaRPr lang="en-ZA" sz="1800" dirty="0">
                        <a:effectLst/>
                        <a:latin typeface="Arial"/>
                        <a:ea typeface="Times New Roman"/>
                      </a:endParaRPr>
                    </a:p>
                  </a:txBody>
                  <a:tcPr marL="17780" marR="17780" marT="17780" marB="1778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FF00"/>
                    </a:solidFill>
                  </a:tcPr>
                </a:tc>
              </a:tr>
            </a:tbl>
          </a:graphicData>
        </a:graphic>
      </p:graphicFrame>
      <p:sp>
        <p:nvSpPr>
          <p:cNvPr id="3" name="TextBox 2"/>
          <p:cNvSpPr txBox="1"/>
          <p:nvPr/>
        </p:nvSpPr>
        <p:spPr>
          <a:xfrm>
            <a:off x="216568" y="4343400"/>
            <a:ext cx="8578516" cy="2308324"/>
          </a:xfrm>
          <a:prstGeom prst="rect">
            <a:avLst/>
          </a:prstGeom>
          <a:noFill/>
        </p:spPr>
        <p:txBody>
          <a:bodyPr wrap="square" rtlCol="0">
            <a:spAutoFit/>
          </a:bodyPr>
          <a:lstStyle/>
          <a:p>
            <a:pPr marL="285750" indent="-285750">
              <a:buFont typeface="Wingdings" panose="05000000000000000000" pitchFamily="2" charset="2"/>
              <a:buChar char="Ø"/>
            </a:pPr>
            <a:r>
              <a:rPr lang="en-GB" dirty="0">
                <a:latin typeface="Arial" panose="020B0604020202020204" pitchFamily="34" charset="0"/>
                <a:cs typeface="Arial" panose="020B0604020202020204" pitchFamily="34" charset="0"/>
              </a:rPr>
              <a:t>Geomorphology  </a:t>
            </a:r>
            <a:r>
              <a:rPr lang="en-GB" dirty="0" smtClean="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reduced to different degrees </a:t>
            </a:r>
            <a:r>
              <a:rPr lang="en-GB" dirty="0" smtClean="0">
                <a:latin typeface="Arial" panose="020B0604020202020204" pitchFamily="34" charset="0"/>
                <a:cs typeface="Arial" panose="020B0604020202020204" pitchFamily="34" charset="0"/>
              </a:rPr>
              <a:t>- impact </a:t>
            </a:r>
            <a:r>
              <a:rPr lang="en-GB" dirty="0">
                <a:latin typeface="Arial" panose="020B0604020202020204" pitchFamily="34" charset="0"/>
                <a:cs typeface="Arial" panose="020B0604020202020204" pitchFamily="34" charset="0"/>
              </a:rPr>
              <a:t>of the dam on sedimentation and possible erosion and accumulation of fines. </a:t>
            </a:r>
            <a:endParaRPr lang="en-GB"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GB" dirty="0" smtClean="0">
                <a:latin typeface="Arial" panose="020B0604020202020204" pitchFamily="34" charset="0"/>
                <a:cs typeface="Arial" panose="020B0604020202020204" pitchFamily="34" charset="0"/>
              </a:rPr>
              <a:t>These </a:t>
            </a:r>
            <a:r>
              <a:rPr lang="en-GB" dirty="0">
                <a:latin typeface="Arial" panose="020B0604020202020204" pitchFamily="34" charset="0"/>
                <a:cs typeface="Arial" panose="020B0604020202020204" pitchFamily="34" charset="0"/>
              </a:rPr>
              <a:t>habitat changes impact on the instream </a:t>
            </a:r>
            <a:r>
              <a:rPr lang="en-GB" dirty="0" smtClean="0">
                <a:latin typeface="Arial" panose="020B0604020202020204" pitchFamily="34" charset="0"/>
                <a:cs typeface="Arial" panose="020B0604020202020204" pitchFamily="34" charset="0"/>
              </a:rPr>
              <a:t>biota (worst </a:t>
            </a:r>
            <a:r>
              <a:rPr lang="en-GB" dirty="0">
                <a:latin typeface="Arial" panose="020B0604020202020204" pitchFamily="34" charset="0"/>
                <a:cs typeface="Arial" panose="020B0604020202020204" pitchFamily="34" charset="0"/>
              </a:rPr>
              <a:t>scenarios are Sc MK2 and 4 as they do not include </a:t>
            </a:r>
            <a:r>
              <a:rPr lang="en-GB" dirty="0" smtClean="0">
                <a:latin typeface="Arial" panose="020B0604020202020204" pitchFamily="34" charset="0"/>
                <a:cs typeface="Arial" panose="020B0604020202020204" pitchFamily="34" charset="0"/>
              </a:rPr>
              <a:t>EWR).</a:t>
            </a:r>
          </a:p>
          <a:p>
            <a:pPr marL="285750" indent="-285750">
              <a:buFont typeface="Wingdings" panose="05000000000000000000" pitchFamily="2" charset="2"/>
              <a:buChar char="Ø"/>
            </a:pPr>
            <a:r>
              <a:rPr lang="en-GB" dirty="0" smtClean="0">
                <a:latin typeface="Arial" panose="020B0604020202020204" pitchFamily="34" charset="0"/>
                <a:cs typeface="Arial" panose="020B0604020202020204" pitchFamily="34" charset="0"/>
              </a:rPr>
              <a:t>This </a:t>
            </a:r>
            <a:r>
              <a:rPr lang="en-GB" dirty="0">
                <a:latin typeface="Arial" panose="020B0604020202020204" pitchFamily="34" charset="0"/>
                <a:cs typeface="Arial" panose="020B0604020202020204" pitchFamily="34" charset="0"/>
              </a:rPr>
              <a:t>results in a lack of fast flowing habitats and possible reduction and/or eradication of </a:t>
            </a:r>
            <a:r>
              <a:rPr lang="en-GB" dirty="0" smtClean="0">
                <a:latin typeface="Arial" panose="020B0604020202020204" pitchFamily="34" charset="0"/>
                <a:cs typeface="Arial" panose="020B0604020202020204" pitchFamily="34" charset="0"/>
              </a:rPr>
              <a:t>ANAT and BNAT</a:t>
            </a:r>
          </a:p>
          <a:p>
            <a:pPr marL="285750" indent="-285750">
              <a:buFont typeface="Wingdings" panose="05000000000000000000" pitchFamily="2" charset="2"/>
              <a:buChar char="Ø"/>
            </a:pPr>
            <a:r>
              <a:rPr lang="en-GB" dirty="0" smtClean="0">
                <a:latin typeface="Arial" panose="020B0604020202020204" pitchFamily="34" charset="0"/>
                <a:cs typeface="Arial" panose="020B0604020202020204" pitchFamily="34" charset="0"/>
              </a:rPr>
              <a:t>Scenarios </a:t>
            </a:r>
            <a:r>
              <a:rPr lang="en-GB" dirty="0">
                <a:latin typeface="Arial" panose="020B0604020202020204" pitchFamily="34" charset="0"/>
                <a:cs typeface="Arial" panose="020B0604020202020204" pitchFamily="34" charset="0"/>
              </a:rPr>
              <a:t>that include EWR releases are an improvement, but the unseasonal releases and at times higher flows than natural are problematic.</a:t>
            </a:r>
            <a:endParaRPr lang="en-ZA" dirty="0">
              <a:latin typeface="Arial" panose="020B0604020202020204" pitchFamily="34" charset="0"/>
              <a:cs typeface="Arial" panose="020B0604020202020204" pitchFamily="34" charset="0"/>
            </a:endParaRPr>
          </a:p>
        </p:txBody>
      </p:sp>
      <p:sp>
        <p:nvSpPr>
          <p:cNvPr id="4" name="Title 1"/>
          <p:cNvSpPr txBox="1">
            <a:spLocks/>
          </p:cNvSpPr>
          <p:nvPr/>
        </p:nvSpPr>
        <p:spPr bwMode="auto">
          <a:xfrm>
            <a:off x="285750" y="0"/>
            <a:ext cx="8572500"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defTabSz="457200" fontAlgn="base">
              <a:spcBef>
                <a:spcPct val="0"/>
              </a:spcBef>
              <a:spcAft>
                <a:spcPct val="0"/>
              </a:spcAft>
            </a:pPr>
            <a:r>
              <a:rPr lang="en-ZA" altLang="en-US" sz="2600" b="1" dirty="0" smtClean="0">
                <a:solidFill>
                  <a:prstClr val="white"/>
                </a:solidFill>
                <a:latin typeface="Futura Md BT" pitchFamily="34" charset="0"/>
              </a:rPr>
              <a:t>MK_I_EWR1:  Component ecological consequences</a:t>
            </a:r>
            <a:endParaRPr lang="en-ZA" altLang="en-US" sz="2600" b="1" dirty="0">
              <a:solidFill>
                <a:prstClr val="white"/>
              </a:solidFill>
              <a:latin typeface="Futura Md BT" pitchFamily="34" charset="0"/>
            </a:endParaRPr>
          </a:p>
        </p:txBody>
      </p:sp>
    </p:spTree>
    <p:extLst>
      <p:ext uri="{BB962C8B-B14F-4D97-AF65-F5344CB8AC3E}">
        <p14:creationId xmlns:p14="http://schemas.microsoft.com/office/powerpoint/2010/main" val="8283044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2561" y="737418"/>
            <a:ext cx="3607702" cy="5831824"/>
          </a:xfrm>
          <a:prstGeom prst="rect">
            <a:avLst/>
          </a:prstGeom>
          <a:noFill/>
        </p:spPr>
      </p:pic>
      <p:sp>
        <p:nvSpPr>
          <p:cNvPr id="3" name="TextBox 2"/>
          <p:cNvSpPr txBox="1"/>
          <p:nvPr/>
        </p:nvSpPr>
        <p:spPr>
          <a:xfrm>
            <a:off x="3717758" y="737418"/>
            <a:ext cx="5426242" cy="6001643"/>
          </a:xfrm>
          <a:prstGeom prst="rect">
            <a:avLst/>
          </a:prstGeom>
          <a:noFill/>
        </p:spPr>
        <p:txBody>
          <a:bodyPr wrap="square" rtlCol="0">
            <a:spAutoFit/>
          </a:bodyPr>
          <a:lstStyle/>
          <a:p>
            <a:pPr marL="285750" indent="-285750">
              <a:buFont typeface="Wingdings" panose="05000000000000000000" pitchFamily="2" charset="2"/>
              <a:buChar char="Ø"/>
            </a:pPr>
            <a:r>
              <a:rPr lang="en-GB" sz="2400" dirty="0" smtClean="0">
                <a:latin typeface="Arial" panose="020B0604020202020204" pitchFamily="34" charset="0"/>
                <a:cs typeface="Arial" panose="020B0604020202020204" pitchFamily="34" charset="0"/>
              </a:rPr>
              <a:t>Most </a:t>
            </a:r>
            <a:r>
              <a:rPr lang="en-GB" sz="2400" dirty="0">
                <a:latin typeface="Arial" panose="020B0604020202020204" pitchFamily="34" charset="0"/>
                <a:cs typeface="Arial" panose="020B0604020202020204" pitchFamily="34" charset="0"/>
              </a:rPr>
              <a:t>of the scenarios meet the ecological objectives in terms of EcoStatus except for Sc MK4 and MK2.  </a:t>
            </a:r>
            <a:endParaRPr lang="en-GB" sz="2400"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GB" sz="2400" dirty="0" smtClean="0">
                <a:latin typeface="Arial" panose="020B0604020202020204" pitchFamily="34" charset="0"/>
                <a:cs typeface="Arial" panose="020B0604020202020204" pitchFamily="34" charset="0"/>
              </a:rPr>
              <a:t>These </a:t>
            </a:r>
            <a:r>
              <a:rPr lang="en-GB" sz="2400" dirty="0">
                <a:latin typeface="Arial" panose="020B0604020202020204" pitchFamily="34" charset="0"/>
                <a:cs typeface="Arial" panose="020B0604020202020204" pitchFamily="34" charset="0"/>
              </a:rPr>
              <a:t>two scenarios do not cater for EWR requirements and are similar, however under Sc MK2 lower flows occur in all months and zero flows occur during drought periods in Oct – Dec and therefore Sc MK2 has the greatest impact. None of the scenarios meet the ecological objectives for all the components.  Sc Mk 21 are the best of the options overall and is therefore ranked the highest</a:t>
            </a:r>
            <a:endParaRPr lang="en-ZA" sz="2400" dirty="0">
              <a:latin typeface="Arial" panose="020B0604020202020204" pitchFamily="34" charset="0"/>
              <a:cs typeface="Arial" panose="020B0604020202020204" pitchFamily="34" charset="0"/>
            </a:endParaRPr>
          </a:p>
        </p:txBody>
      </p:sp>
      <p:sp>
        <p:nvSpPr>
          <p:cNvPr id="6" name="Title 1"/>
          <p:cNvSpPr txBox="1">
            <a:spLocks/>
          </p:cNvSpPr>
          <p:nvPr/>
        </p:nvSpPr>
        <p:spPr bwMode="auto">
          <a:xfrm>
            <a:off x="285750" y="0"/>
            <a:ext cx="8572500"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defTabSz="457200" fontAlgn="base">
              <a:spcBef>
                <a:spcPct val="0"/>
              </a:spcBef>
              <a:spcAft>
                <a:spcPct val="0"/>
              </a:spcAft>
            </a:pPr>
            <a:r>
              <a:rPr lang="en-ZA" altLang="en-US" sz="2600" b="1" dirty="0" smtClean="0">
                <a:solidFill>
                  <a:prstClr val="white"/>
                </a:solidFill>
                <a:latin typeface="Futura Md BT" pitchFamily="34" charset="0"/>
              </a:rPr>
              <a:t>MK_I_EWR1:  Scenario ranking</a:t>
            </a:r>
            <a:endParaRPr lang="en-ZA" altLang="en-US" sz="2600" b="1" dirty="0">
              <a:solidFill>
                <a:prstClr val="white"/>
              </a:solidFill>
              <a:latin typeface="Futura Md BT" pitchFamily="34" charset="0"/>
            </a:endParaRPr>
          </a:p>
        </p:txBody>
      </p:sp>
    </p:spTree>
    <p:extLst>
      <p:ext uri="{BB962C8B-B14F-4D97-AF65-F5344CB8AC3E}">
        <p14:creationId xmlns:p14="http://schemas.microsoft.com/office/powerpoint/2010/main" val="6753691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6568" y="4343400"/>
            <a:ext cx="8578516" cy="2246769"/>
          </a:xfrm>
          <a:prstGeom prst="rect">
            <a:avLst/>
          </a:prstGeom>
          <a:noFill/>
        </p:spPr>
        <p:txBody>
          <a:bodyPr wrap="square" rtlCol="0">
            <a:spAutoFit/>
          </a:bodyPr>
          <a:lstStyle/>
          <a:p>
            <a:pPr marL="285750" indent="-285750">
              <a:buFont typeface="Wingdings" panose="05000000000000000000" pitchFamily="2" charset="2"/>
              <a:buChar char="Ø"/>
            </a:pPr>
            <a:r>
              <a:rPr lang="en-GB" sz="2000" dirty="0" smtClean="0">
                <a:latin typeface="Arial" panose="020B0604020202020204" pitchFamily="34" charset="0"/>
                <a:cs typeface="Arial" panose="020B0604020202020204" pitchFamily="34" charset="0"/>
              </a:rPr>
              <a:t>Geomorph </a:t>
            </a:r>
            <a:r>
              <a:rPr lang="en-GB" sz="2000" dirty="0">
                <a:latin typeface="Arial" panose="020B0604020202020204" pitchFamily="34" charset="0"/>
                <a:cs typeface="Arial" panose="020B0604020202020204" pitchFamily="34" charset="0"/>
              </a:rPr>
              <a:t>reduced to a C </a:t>
            </a:r>
            <a:r>
              <a:rPr lang="en-GB" sz="2000" dirty="0" smtClean="0">
                <a:latin typeface="Arial" panose="020B0604020202020204" pitchFamily="34" charset="0"/>
                <a:cs typeface="Arial" panose="020B0604020202020204" pitchFamily="34" charset="0"/>
              </a:rPr>
              <a:t>due </a:t>
            </a:r>
            <a:r>
              <a:rPr lang="en-GB" sz="2000" dirty="0">
                <a:latin typeface="Arial" panose="020B0604020202020204" pitchFamily="34" charset="0"/>
                <a:cs typeface="Arial" panose="020B0604020202020204" pitchFamily="34" charset="0"/>
              </a:rPr>
              <a:t>to the impact of the dam on sedimentation, channel narrowing and an increase in embeddedness..  </a:t>
            </a:r>
            <a:endParaRPr lang="en-GB" sz="2000"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GB" sz="2000" dirty="0" smtClean="0">
                <a:latin typeface="Arial" panose="020B0604020202020204" pitchFamily="34" charset="0"/>
                <a:cs typeface="Arial" panose="020B0604020202020204" pitchFamily="34" charset="0"/>
              </a:rPr>
              <a:t>These </a:t>
            </a:r>
            <a:r>
              <a:rPr lang="en-GB" sz="2000" dirty="0">
                <a:latin typeface="Arial" panose="020B0604020202020204" pitchFamily="34" charset="0"/>
                <a:cs typeface="Arial" panose="020B0604020202020204" pitchFamily="34" charset="0"/>
              </a:rPr>
              <a:t>habitat changes impact on the instream biota.  </a:t>
            </a:r>
            <a:endParaRPr lang="en-GB" sz="2000"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GB" sz="2000" dirty="0" smtClean="0">
                <a:latin typeface="Arial" panose="020B0604020202020204" pitchFamily="34" charset="0"/>
                <a:cs typeface="Arial" panose="020B0604020202020204" pitchFamily="34" charset="0"/>
              </a:rPr>
              <a:t>The </a:t>
            </a:r>
            <a:r>
              <a:rPr lang="en-GB" sz="2000" dirty="0">
                <a:latin typeface="Arial" panose="020B0604020202020204" pitchFamily="34" charset="0"/>
                <a:cs typeface="Arial" panose="020B0604020202020204" pitchFamily="34" charset="0"/>
              </a:rPr>
              <a:t>worst scenarios are Sc MK2 </a:t>
            </a:r>
            <a:r>
              <a:rPr lang="en-GB" sz="2000" dirty="0" smtClean="0">
                <a:latin typeface="Arial" panose="020B0604020202020204" pitchFamily="34" charset="0"/>
                <a:cs typeface="Arial" panose="020B0604020202020204" pitchFamily="34" charset="0"/>
              </a:rPr>
              <a:t>&amp; 4 (no EWR releases). </a:t>
            </a:r>
          </a:p>
          <a:p>
            <a:pPr marL="285750" indent="-285750">
              <a:buFont typeface="Wingdings" panose="05000000000000000000" pitchFamily="2" charset="2"/>
              <a:buChar char="Ø"/>
            </a:pPr>
            <a:r>
              <a:rPr lang="en-GB" sz="2000" dirty="0" smtClean="0">
                <a:latin typeface="Arial" panose="020B0604020202020204" pitchFamily="34" charset="0"/>
                <a:cs typeface="Arial" panose="020B0604020202020204" pitchFamily="34" charset="0"/>
              </a:rPr>
              <a:t> </a:t>
            </a:r>
            <a:r>
              <a:rPr lang="en-GB" sz="2000" dirty="0">
                <a:latin typeface="Arial" panose="020B0604020202020204" pitchFamily="34" charset="0"/>
                <a:cs typeface="Arial" panose="020B0604020202020204" pitchFamily="34" charset="0"/>
              </a:rPr>
              <a:t>The other scenarios include increased high flows in the dry season with a loss of slow habitats which impact on </a:t>
            </a:r>
            <a:r>
              <a:rPr lang="en-GB" sz="2000" i="1" dirty="0">
                <a:latin typeface="Arial" panose="020B0604020202020204" pitchFamily="34" charset="0"/>
                <a:cs typeface="Arial" panose="020B0604020202020204" pitchFamily="34" charset="0"/>
              </a:rPr>
              <a:t>Barbus anoplus</a:t>
            </a:r>
            <a:r>
              <a:rPr lang="en-GB" sz="2000" dirty="0">
                <a:latin typeface="Arial" panose="020B0604020202020204" pitchFamily="34" charset="0"/>
                <a:cs typeface="Arial" panose="020B0604020202020204" pitchFamily="34" charset="0"/>
              </a:rPr>
              <a:t> and </a:t>
            </a:r>
            <a:r>
              <a:rPr lang="en-GB" sz="2000" i="1" dirty="0">
                <a:latin typeface="Arial" panose="020B0604020202020204" pitchFamily="34" charset="0"/>
                <a:cs typeface="Arial" panose="020B0604020202020204" pitchFamily="34" charset="0"/>
              </a:rPr>
              <a:t>Barbus viviparus</a:t>
            </a:r>
            <a:r>
              <a:rPr lang="en-GB" sz="2000" dirty="0">
                <a:latin typeface="Arial" panose="020B0604020202020204" pitchFamily="34" charset="0"/>
                <a:cs typeface="Arial" panose="020B0604020202020204" pitchFamily="34" charset="0"/>
              </a:rPr>
              <a:t>.</a:t>
            </a:r>
            <a:endParaRPr lang="en-GB" sz="2000" dirty="0" smtClean="0">
              <a:latin typeface="Arial" panose="020B0604020202020204" pitchFamily="34" charset="0"/>
              <a:cs typeface="Arial" panose="020B0604020202020204" pitchFamily="34" charset="0"/>
            </a:endParaRPr>
          </a:p>
        </p:txBody>
      </p:sp>
      <p:sp>
        <p:nvSpPr>
          <p:cNvPr id="4" name="Title 1"/>
          <p:cNvSpPr txBox="1">
            <a:spLocks/>
          </p:cNvSpPr>
          <p:nvPr/>
        </p:nvSpPr>
        <p:spPr bwMode="auto">
          <a:xfrm>
            <a:off x="285750" y="0"/>
            <a:ext cx="8572500"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defTabSz="457200" fontAlgn="base">
              <a:spcBef>
                <a:spcPct val="0"/>
              </a:spcBef>
              <a:spcAft>
                <a:spcPct val="0"/>
              </a:spcAft>
            </a:pPr>
            <a:r>
              <a:rPr lang="en-ZA" altLang="en-US" sz="2600" b="1" dirty="0" smtClean="0">
                <a:solidFill>
                  <a:prstClr val="white"/>
                </a:solidFill>
                <a:latin typeface="Futura Md BT" pitchFamily="34" charset="0"/>
              </a:rPr>
              <a:t>MK_I_EWR2:  Component ecological consequences</a:t>
            </a:r>
            <a:endParaRPr lang="en-ZA" altLang="en-US" sz="2600" b="1" dirty="0">
              <a:solidFill>
                <a:prstClr val="white"/>
              </a:solidFill>
              <a:latin typeface="Futura Md BT"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510345237"/>
              </p:ext>
            </p:extLst>
          </p:nvPr>
        </p:nvGraphicFramePr>
        <p:xfrm>
          <a:off x="216565" y="899055"/>
          <a:ext cx="8590553" cy="3321304"/>
        </p:xfrm>
        <a:graphic>
          <a:graphicData uri="http://schemas.openxmlformats.org/drawingml/2006/table">
            <a:tbl>
              <a:tblPr firstRow="1" firstCol="1" bandRow="1"/>
              <a:tblGrid>
                <a:gridCol w="1443793"/>
                <a:gridCol w="893345"/>
                <a:gridCol w="893345"/>
                <a:gridCol w="893345"/>
                <a:gridCol w="893345"/>
                <a:gridCol w="893345"/>
                <a:gridCol w="893345"/>
                <a:gridCol w="893345"/>
                <a:gridCol w="893345"/>
              </a:tblGrid>
              <a:tr h="215900">
                <a:tc>
                  <a:txBody>
                    <a:bodyPr/>
                    <a:lstStyle/>
                    <a:p>
                      <a:pPr algn="ctr">
                        <a:lnSpc>
                          <a:spcPct val="120000"/>
                        </a:lnSpc>
                        <a:spcAft>
                          <a:spcPts val="0"/>
                        </a:spcAft>
                      </a:pPr>
                      <a:r>
                        <a:rPr lang="en-GB" sz="1800" b="1" dirty="0">
                          <a:effectLst/>
                          <a:latin typeface="Arial"/>
                          <a:ea typeface="Times New Roman"/>
                          <a:cs typeface="Arial"/>
                        </a:rPr>
                        <a:t>Component</a:t>
                      </a:r>
                      <a:endParaRPr lang="en-ZA" sz="1800" dirty="0">
                        <a:effectLst/>
                        <a:latin typeface="Arial"/>
                        <a:ea typeface="Times New Roman"/>
                        <a:cs typeface="Times New Roman"/>
                      </a:endParaRPr>
                    </a:p>
                  </a:txBody>
                  <a:tcPr marL="17780" marR="17780" marT="17780" marB="1778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a:lnSpc>
                          <a:spcPct val="120000"/>
                        </a:lnSpc>
                        <a:spcAft>
                          <a:spcPts val="0"/>
                        </a:spcAft>
                      </a:pPr>
                      <a:r>
                        <a:rPr lang="en-GB" sz="1800" b="1" dirty="0">
                          <a:effectLst/>
                          <a:latin typeface="Arial"/>
                          <a:ea typeface="Times New Roman"/>
                          <a:cs typeface="Arial"/>
                        </a:rPr>
                        <a:t>PES &amp; REC</a:t>
                      </a:r>
                      <a:endParaRPr lang="en-ZA" sz="1800" dirty="0">
                        <a:effectLst/>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US" sz="1800" b="1" dirty="0">
                          <a:effectLst/>
                          <a:latin typeface="Arial"/>
                          <a:ea typeface="Times New Roman"/>
                        </a:rPr>
                        <a:t>Sc MK2</a:t>
                      </a:r>
                      <a:endParaRPr lang="en-ZA" sz="1800" dirty="0">
                        <a:effectLst/>
                        <a:latin typeface="Arial"/>
                        <a:ea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US" sz="1800" b="1" dirty="0">
                          <a:effectLst/>
                          <a:latin typeface="Arial"/>
                          <a:ea typeface="Times New Roman"/>
                        </a:rPr>
                        <a:t>Sc MK21</a:t>
                      </a:r>
                      <a:endParaRPr lang="en-ZA" sz="1800" dirty="0">
                        <a:effectLst/>
                        <a:latin typeface="Arial"/>
                        <a:ea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US" sz="1800" b="1" dirty="0">
                          <a:effectLst/>
                          <a:latin typeface="Arial"/>
                          <a:ea typeface="Times New Roman"/>
                        </a:rPr>
                        <a:t>Sc MK22, 23, 32, 33</a:t>
                      </a:r>
                      <a:endParaRPr lang="en-ZA" sz="1800" dirty="0">
                        <a:effectLst/>
                        <a:latin typeface="Arial"/>
                        <a:ea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US" sz="1800" b="1" dirty="0">
                          <a:effectLst/>
                          <a:latin typeface="Arial"/>
                          <a:ea typeface="Times New Roman"/>
                        </a:rPr>
                        <a:t>Sc MK31</a:t>
                      </a:r>
                      <a:endParaRPr lang="en-ZA" sz="1800" dirty="0">
                        <a:effectLst/>
                        <a:latin typeface="Arial"/>
                        <a:ea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US" sz="1800" b="1" dirty="0">
                          <a:effectLst/>
                          <a:latin typeface="Arial"/>
                          <a:ea typeface="Times New Roman"/>
                        </a:rPr>
                        <a:t>Sc MK4</a:t>
                      </a:r>
                      <a:endParaRPr lang="en-ZA" sz="1800" dirty="0">
                        <a:effectLst/>
                        <a:latin typeface="Arial"/>
                        <a:ea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US" sz="1800" b="1" dirty="0">
                          <a:effectLst/>
                          <a:latin typeface="Arial"/>
                          <a:ea typeface="Times New Roman"/>
                        </a:rPr>
                        <a:t>Sc MK41</a:t>
                      </a:r>
                      <a:endParaRPr lang="en-ZA" sz="1800" dirty="0">
                        <a:effectLst/>
                        <a:latin typeface="Arial"/>
                        <a:ea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US" sz="1800" b="1" dirty="0">
                          <a:effectLst/>
                          <a:latin typeface="Arial"/>
                          <a:ea typeface="Times New Roman"/>
                        </a:rPr>
                        <a:t>Sc MK42</a:t>
                      </a:r>
                      <a:endParaRPr lang="en-ZA" sz="1800" dirty="0">
                        <a:effectLst/>
                        <a:latin typeface="Arial"/>
                        <a:ea typeface="Times New Roman"/>
                      </a:endParaRPr>
                    </a:p>
                  </a:txBody>
                  <a:tcPr marL="17780" marR="17780" marT="17780" marB="1778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r>
              <a:tr h="215900">
                <a:tc>
                  <a:txBody>
                    <a:bodyPr/>
                    <a:lstStyle/>
                    <a:p>
                      <a:pPr algn="just">
                        <a:lnSpc>
                          <a:spcPct val="120000"/>
                        </a:lnSpc>
                        <a:spcAft>
                          <a:spcPts val="0"/>
                        </a:spcAft>
                      </a:pPr>
                      <a:r>
                        <a:rPr lang="en-GB" sz="1800" dirty="0" smtClean="0">
                          <a:effectLst/>
                          <a:latin typeface="Arial"/>
                          <a:ea typeface="Times New Roman"/>
                          <a:cs typeface="Times New Roman"/>
                        </a:rPr>
                        <a:t>Phys</a:t>
                      </a:r>
                      <a:r>
                        <a:rPr lang="en-GB" sz="1800" baseline="0" dirty="0" smtClean="0">
                          <a:effectLst/>
                          <a:latin typeface="Arial"/>
                          <a:ea typeface="Times New Roman"/>
                          <a:cs typeface="Times New Roman"/>
                        </a:rPr>
                        <a:t> </a:t>
                      </a:r>
                      <a:r>
                        <a:rPr lang="en-GB" sz="1800" dirty="0" smtClean="0">
                          <a:effectLst/>
                          <a:latin typeface="Arial"/>
                          <a:ea typeface="Times New Roman"/>
                          <a:cs typeface="Times New Roman"/>
                        </a:rPr>
                        <a:t>chem</a:t>
                      </a:r>
                      <a:endParaRPr lang="en-ZA" sz="1800" dirty="0">
                        <a:effectLst/>
                        <a:latin typeface="Arial"/>
                        <a:ea typeface="Times New Roman"/>
                        <a:cs typeface="Times New Roman"/>
                      </a:endParaRPr>
                    </a:p>
                  </a:txBody>
                  <a:tcPr marL="17780" marR="17780" marT="17780" marB="1778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GB" sz="1800" b="1" dirty="0">
                          <a:effectLst/>
                          <a:latin typeface="Arial"/>
                          <a:ea typeface="Times New Roman"/>
                          <a:cs typeface="Arial"/>
                        </a:rPr>
                        <a:t>A/B</a:t>
                      </a:r>
                      <a:endParaRPr lang="en-ZA" sz="1800" dirty="0">
                        <a:effectLst/>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20000"/>
                        </a:lnSpc>
                        <a:spcAft>
                          <a:spcPts val="0"/>
                        </a:spcAft>
                      </a:pPr>
                      <a:r>
                        <a:rPr lang="en-GB" sz="1800" b="1" dirty="0">
                          <a:effectLst/>
                          <a:latin typeface="Arial"/>
                          <a:ea typeface="Times New Roman"/>
                          <a:cs typeface="Arial"/>
                        </a:rPr>
                        <a:t>C</a:t>
                      </a:r>
                      <a:endParaRPr lang="en-ZA" sz="1800" dirty="0">
                        <a:effectLst/>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a:lnSpc>
                          <a:spcPct val="120000"/>
                        </a:lnSpc>
                        <a:spcAft>
                          <a:spcPts val="0"/>
                        </a:spcAft>
                      </a:pPr>
                      <a:r>
                        <a:rPr lang="en-GB" sz="1800" b="1" dirty="0">
                          <a:effectLst/>
                          <a:latin typeface="Arial"/>
                          <a:ea typeface="Times New Roman"/>
                          <a:cs typeface="Arial"/>
                        </a:rPr>
                        <a:t>A/B</a:t>
                      </a:r>
                      <a:endParaRPr lang="en-ZA" sz="1800" dirty="0">
                        <a:effectLst/>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20000"/>
                        </a:lnSpc>
                        <a:spcAft>
                          <a:spcPts val="0"/>
                        </a:spcAft>
                      </a:pPr>
                      <a:r>
                        <a:rPr lang="en-GB" sz="1800" b="1" dirty="0">
                          <a:effectLst/>
                          <a:latin typeface="Arial"/>
                          <a:ea typeface="Times New Roman"/>
                          <a:cs typeface="Arial"/>
                        </a:rPr>
                        <a:t>A/B</a:t>
                      </a:r>
                      <a:endParaRPr lang="en-ZA" sz="1800" dirty="0">
                        <a:effectLst/>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20000"/>
                        </a:lnSpc>
                        <a:spcAft>
                          <a:spcPts val="0"/>
                        </a:spcAft>
                      </a:pPr>
                      <a:r>
                        <a:rPr lang="en-GB" sz="1800" b="1" dirty="0">
                          <a:effectLst/>
                          <a:latin typeface="Arial"/>
                          <a:ea typeface="Times New Roman"/>
                          <a:cs typeface="Arial"/>
                        </a:rPr>
                        <a:t>A/B</a:t>
                      </a:r>
                      <a:endParaRPr lang="en-ZA" sz="1800" dirty="0">
                        <a:effectLst/>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ctr">
                        <a:lnSpc>
                          <a:spcPct val="120000"/>
                        </a:lnSpc>
                        <a:spcAft>
                          <a:spcPts val="0"/>
                        </a:spcAft>
                      </a:pPr>
                      <a:r>
                        <a:rPr lang="en-GB" sz="1800" b="1" dirty="0">
                          <a:effectLst/>
                          <a:latin typeface="Arial"/>
                          <a:ea typeface="Times New Roman"/>
                          <a:cs typeface="Arial"/>
                        </a:rPr>
                        <a:t>B</a:t>
                      </a:r>
                      <a:endParaRPr lang="en-ZA" sz="1800" dirty="0">
                        <a:effectLst/>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a:lnSpc>
                          <a:spcPct val="120000"/>
                        </a:lnSpc>
                        <a:spcAft>
                          <a:spcPts val="0"/>
                        </a:spcAft>
                      </a:pPr>
                      <a:r>
                        <a:rPr lang="en-GB" sz="1800" b="1" dirty="0">
                          <a:effectLst/>
                          <a:latin typeface="Arial"/>
                          <a:ea typeface="Times New Roman"/>
                          <a:cs typeface="Arial"/>
                        </a:rPr>
                        <a:t>A</a:t>
                      </a:r>
                      <a:endParaRPr lang="en-ZA" sz="1800" dirty="0">
                        <a:effectLst/>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FF"/>
                    </a:solidFill>
                  </a:tcPr>
                </a:tc>
                <a:tc>
                  <a:txBody>
                    <a:bodyPr/>
                    <a:lstStyle/>
                    <a:p>
                      <a:pPr algn="ctr">
                        <a:lnSpc>
                          <a:spcPct val="120000"/>
                        </a:lnSpc>
                        <a:spcAft>
                          <a:spcPts val="0"/>
                        </a:spcAft>
                      </a:pPr>
                      <a:r>
                        <a:rPr lang="en-GB" sz="1800" b="1" dirty="0">
                          <a:effectLst/>
                          <a:latin typeface="Arial"/>
                          <a:ea typeface="Times New Roman"/>
                          <a:cs typeface="Arial"/>
                        </a:rPr>
                        <a:t>A</a:t>
                      </a:r>
                      <a:endParaRPr lang="en-ZA" sz="1800" dirty="0">
                        <a:effectLst/>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FF"/>
                    </a:solidFill>
                  </a:tcPr>
                </a:tc>
              </a:tr>
              <a:tr h="215900">
                <a:tc>
                  <a:txBody>
                    <a:bodyPr/>
                    <a:lstStyle/>
                    <a:p>
                      <a:pPr algn="just">
                        <a:lnSpc>
                          <a:spcPct val="120000"/>
                        </a:lnSpc>
                        <a:spcAft>
                          <a:spcPts val="0"/>
                        </a:spcAft>
                      </a:pPr>
                      <a:r>
                        <a:rPr lang="en-GB" sz="1800" dirty="0">
                          <a:effectLst/>
                          <a:latin typeface="Arial"/>
                          <a:ea typeface="Times New Roman"/>
                          <a:cs typeface="Times New Roman"/>
                        </a:rPr>
                        <a:t>Geom</a:t>
                      </a:r>
                      <a:endParaRPr lang="en-ZA" sz="1800" dirty="0">
                        <a:effectLst/>
                        <a:latin typeface="Arial"/>
                        <a:ea typeface="Times New Roman"/>
                        <a:cs typeface="Times New Roman"/>
                      </a:endParaRPr>
                    </a:p>
                  </a:txBody>
                  <a:tcPr marL="17780" marR="17780" marT="17780" marB="1778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GB" sz="1800" b="1" dirty="0">
                          <a:effectLst/>
                          <a:latin typeface="Arial"/>
                          <a:ea typeface="Times New Roman"/>
                          <a:cs typeface="Arial"/>
                        </a:rPr>
                        <a:t>B</a:t>
                      </a:r>
                      <a:endParaRPr lang="en-ZA" sz="1800" dirty="0">
                        <a:effectLst/>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a:lnSpc>
                          <a:spcPct val="120000"/>
                        </a:lnSpc>
                        <a:spcAft>
                          <a:spcPts val="0"/>
                        </a:spcAft>
                      </a:pPr>
                      <a:r>
                        <a:rPr lang="en-GB" sz="1800" b="1" dirty="0">
                          <a:effectLst/>
                          <a:latin typeface="Arial"/>
                          <a:ea typeface="Times New Roman"/>
                          <a:cs typeface="Arial"/>
                        </a:rPr>
                        <a:t>C</a:t>
                      </a:r>
                      <a:endParaRPr lang="en-ZA" sz="1800" dirty="0">
                        <a:effectLst/>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a:lnSpc>
                          <a:spcPct val="120000"/>
                        </a:lnSpc>
                        <a:spcAft>
                          <a:spcPts val="0"/>
                        </a:spcAft>
                      </a:pPr>
                      <a:r>
                        <a:rPr lang="en-GB" sz="1800" b="1" dirty="0">
                          <a:effectLst/>
                          <a:latin typeface="Arial"/>
                          <a:ea typeface="Times New Roman"/>
                          <a:cs typeface="Arial"/>
                        </a:rPr>
                        <a:t>C</a:t>
                      </a:r>
                      <a:endParaRPr lang="en-ZA" sz="1800" dirty="0">
                        <a:effectLst/>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a:lnSpc>
                          <a:spcPct val="120000"/>
                        </a:lnSpc>
                        <a:spcAft>
                          <a:spcPts val="0"/>
                        </a:spcAft>
                      </a:pPr>
                      <a:r>
                        <a:rPr lang="en-GB" sz="1800" b="1" dirty="0">
                          <a:effectLst/>
                          <a:latin typeface="Arial"/>
                          <a:ea typeface="Times New Roman"/>
                          <a:cs typeface="Arial"/>
                        </a:rPr>
                        <a:t>C</a:t>
                      </a:r>
                      <a:endParaRPr lang="en-ZA" sz="1800" dirty="0">
                        <a:effectLst/>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a:lnSpc>
                          <a:spcPct val="120000"/>
                        </a:lnSpc>
                        <a:spcAft>
                          <a:spcPts val="0"/>
                        </a:spcAft>
                      </a:pPr>
                      <a:r>
                        <a:rPr lang="en-GB" sz="1800" b="1" dirty="0">
                          <a:effectLst/>
                          <a:latin typeface="Arial"/>
                          <a:ea typeface="Times New Roman"/>
                          <a:cs typeface="Arial"/>
                        </a:rPr>
                        <a:t>C</a:t>
                      </a:r>
                      <a:endParaRPr lang="en-ZA" sz="1800" dirty="0">
                        <a:effectLst/>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a:lnSpc>
                          <a:spcPct val="120000"/>
                        </a:lnSpc>
                        <a:spcAft>
                          <a:spcPts val="0"/>
                        </a:spcAft>
                      </a:pPr>
                      <a:r>
                        <a:rPr lang="en-GB" sz="1800" b="1" dirty="0">
                          <a:effectLst/>
                          <a:latin typeface="Arial"/>
                          <a:ea typeface="Times New Roman"/>
                          <a:cs typeface="Arial"/>
                        </a:rPr>
                        <a:t>C</a:t>
                      </a:r>
                      <a:endParaRPr lang="en-ZA" sz="1800" dirty="0">
                        <a:effectLst/>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a:lnSpc>
                          <a:spcPct val="120000"/>
                        </a:lnSpc>
                        <a:spcAft>
                          <a:spcPts val="0"/>
                        </a:spcAft>
                      </a:pPr>
                      <a:r>
                        <a:rPr lang="en-GB" sz="1800" b="1" dirty="0">
                          <a:effectLst/>
                          <a:latin typeface="Arial"/>
                          <a:ea typeface="Times New Roman"/>
                          <a:cs typeface="Arial"/>
                        </a:rPr>
                        <a:t>C</a:t>
                      </a:r>
                      <a:endParaRPr lang="en-ZA" sz="1800" dirty="0">
                        <a:effectLst/>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a:lnSpc>
                          <a:spcPct val="120000"/>
                        </a:lnSpc>
                        <a:spcAft>
                          <a:spcPts val="0"/>
                        </a:spcAft>
                      </a:pPr>
                      <a:r>
                        <a:rPr lang="en-GB" sz="1800" b="1" dirty="0">
                          <a:effectLst/>
                          <a:latin typeface="Arial"/>
                          <a:ea typeface="Times New Roman"/>
                          <a:cs typeface="Arial"/>
                        </a:rPr>
                        <a:t>C</a:t>
                      </a:r>
                      <a:endParaRPr lang="en-ZA" sz="1800" dirty="0">
                        <a:effectLst/>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r>
              <a:tr h="215900">
                <a:tc>
                  <a:txBody>
                    <a:bodyPr/>
                    <a:lstStyle/>
                    <a:p>
                      <a:pPr algn="just">
                        <a:lnSpc>
                          <a:spcPct val="120000"/>
                        </a:lnSpc>
                        <a:spcAft>
                          <a:spcPts val="0"/>
                        </a:spcAft>
                      </a:pPr>
                      <a:r>
                        <a:rPr lang="en-GB" sz="1800" dirty="0">
                          <a:effectLst/>
                          <a:latin typeface="Arial"/>
                          <a:ea typeface="Times New Roman"/>
                          <a:cs typeface="Times New Roman"/>
                        </a:rPr>
                        <a:t>Fish</a:t>
                      </a:r>
                      <a:endParaRPr lang="en-ZA" sz="1800" dirty="0">
                        <a:effectLst/>
                        <a:latin typeface="Arial"/>
                        <a:ea typeface="Times New Roman"/>
                        <a:cs typeface="Times New Roman"/>
                      </a:endParaRPr>
                    </a:p>
                  </a:txBody>
                  <a:tcPr marL="17780" marR="17780" marT="17780" marB="1778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GB" sz="1800" b="1" dirty="0">
                          <a:effectLst/>
                          <a:latin typeface="Arial"/>
                          <a:ea typeface="Times New Roman"/>
                          <a:cs typeface="Arial"/>
                        </a:rPr>
                        <a:t>B</a:t>
                      </a:r>
                      <a:endParaRPr lang="en-ZA" sz="1800" dirty="0">
                        <a:effectLst/>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a:lnSpc>
                          <a:spcPct val="120000"/>
                        </a:lnSpc>
                        <a:spcAft>
                          <a:spcPts val="0"/>
                        </a:spcAft>
                      </a:pPr>
                      <a:r>
                        <a:rPr lang="en-GB" sz="1800" b="1" dirty="0">
                          <a:effectLst/>
                          <a:latin typeface="Arial"/>
                          <a:ea typeface="Times New Roman"/>
                          <a:cs typeface="Arial"/>
                        </a:rPr>
                        <a:t>D</a:t>
                      </a:r>
                      <a:endParaRPr lang="en-ZA" sz="1800" dirty="0">
                        <a:effectLst/>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c>
                  <a:txBody>
                    <a:bodyPr/>
                    <a:lstStyle/>
                    <a:p>
                      <a:pPr algn="ctr">
                        <a:lnSpc>
                          <a:spcPct val="120000"/>
                        </a:lnSpc>
                        <a:spcAft>
                          <a:spcPts val="0"/>
                        </a:spcAft>
                      </a:pPr>
                      <a:r>
                        <a:rPr lang="en-GB" sz="1800" b="1" dirty="0">
                          <a:effectLst/>
                          <a:latin typeface="Arial"/>
                          <a:ea typeface="Times New Roman"/>
                          <a:cs typeface="Arial"/>
                        </a:rPr>
                        <a:t>C</a:t>
                      </a:r>
                      <a:endParaRPr lang="en-ZA" sz="1800" dirty="0">
                        <a:effectLst/>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a:lnSpc>
                          <a:spcPct val="120000"/>
                        </a:lnSpc>
                        <a:spcAft>
                          <a:spcPts val="0"/>
                        </a:spcAft>
                      </a:pPr>
                      <a:r>
                        <a:rPr lang="en-GB" sz="1800" b="1" dirty="0">
                          <a:effectLst/>
                          <a:latin typeface="Arial"/>
                          <a:ea typeface="Times New Roman"/>
                          <a:cs typeface="Arial"/>
                        </a:rPr>
                        <a:t>C</a:t>
                      </a:r>
                      <a:endParaRPr lang="en-ZA" sz="1800" dirty="0">
                        <a:effectLst/>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a:lnSpc>
                          <a:spcPct val="120000"/>
                        </a:lnSpc>
                        <a:spcAft>
                          <a:spcPts val="0"/>
                        </a:spcAft>
                      </a:pPr>
                      <a:r>
                        <a:rPr lang="en-GB" sz="1800" b="1" dirty="0">
                          <a:effectLst/>
                          <a:latin typeface="Arial"/>
                          <a:ea typeface="Times New Roman"/>
                          <a:cs typeface="Arial"/>
                        </a:rPr>
                        <a:t>C</a:t>
                      </a:r>
                      <a:endParaRPr lang="en-ZA" sz="1800" dirty="0">
                        <a:effectLst/>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a:lnSpc>
                          <a:spcPct val="120000"/>
                        </a:lnSpc>
                        <a:spcAft>
                          <a:spcPts val="0"/>
                        </a:spcAft>
                      </a:pPr>
                      <a:r>
                        <a:rPr lang="en-GB" sz="1800" b="1" dirty="0">
                          <a:effectLst/>
                          <a:latin typeface="Arial"/>
                          <a:ea typeface="Times New Roman"/>
                          <a:cs typeface="Arial"/>
                        </a:rPr>
                        <a:t>C/D</a:t>
                      </a:r>
                      <a:endParaRPr lang="en-ZA" sz="1800" dirty="0">
                        <a:effectLst/>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923C"/>
                    </a:solidFill>
                  </a:tcPr>
                </a:tc>
                <a:tc>
                  <a:txBody>
                    <a:bodyPr/>
                    <a:lstStyle/>
                    <a:p>
                      <a:pPr algn="ctr">
                        <a:lnSpc>
                          <a:spcPct val="120000"/>
                        </a:lnSpc>
                        <a:spcAft>
                          <a:spcPts val="0"/>
                        </a:spcAft>
                      </a:pPr>
                      <a:r>
                        <a:rPr lang="en-GB" sz="1800" b="1" dirty="0">
                          <a:effectLst/>
                          <a:latin typeface="Arial"/>
                          <a:ea typeface="Times New Roman"/>
                          <a:cs typeface="Arial"/>
                        </a:rPr>
                        <a:t>B/C</a:t>
                      </a:r>
                      <a:endParaRPr lang="en-ZA" sz="1800" dirty="0">
                        <a:effectLst/>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CC99"/>
                    </a:solidFill>
                  </a:tcPr>
                </a:tc>
                <a:tc>
                  <a:txBody>
                    <a:bodyPr/>
                    <a:lstStyle/>
                    <a:p>
                      <a:pPr algn="ctr">
                        <a:lnSpc>
                          <a:spcPct val="120000"/>
                        </a:lnSpc>
                        <a:spcAft>
                          <a:spcPts val="0"/>
                        </a:spcAft>
                      </a:pPr>
                      <a:r>
                        <a:rPr lang="en-GB" sz="1800" b="1" dirty="0">
                          <a:effectLst/>
                          <a:latin typeface="Arial"/>
                          <a:ea typeface="Times New Roman"/>
                          <a:cs typeface="Arial"/>
                        </a:rPr>
                        <a:t>B/C</a:t>
                      </a:r>
                      <a:endParaRPr lang="en-ZA" sz="1800" dirty="0">
                        <a:effectLst/>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CC99"/>
                    </a:solidFill>
                  </a:tcPr>
                </a:tc>
              </a:tr>
              <a:tr h="215900">
                <a:tc>
                  <a:txBody>
                    <a:bodyPr/>
                    <a:lstStyle/>
                    <a:p>
                      <a:pPr algn="just">
                        <a:lnSpc>
                          <a:spcPct val="120000"/>
                        </a:lnSpc>
                        <a:spcAft>
                          <a:spcPts val="0"/>
                        </a:spcAft>
                      </a:pPr>
                      <a:r>
                        <a:rPr lang="en-GB" sz="1800" dirty="0" smtClean="0">
                          <a:effectLst/>
                          <a:latin typeface="Arial"/>
                          <a:ea typeface="Times New Roman"/>
                          <a:cs typeface="Times New Roman"/>
                        </a:rPr>
                        <a:t>Inverteb</a:t>
                      </a:r>
                      <a:endParaRPr lang="en-ZA" sz="1800" dirty="0">
                        <a:effectLst/>
                        <a:latin typeface="Arial"/>
                        <a:ea typeface="Times New Roman"/>
                        <a:cs typeface="Times New Roman"/>
                      </a:endParaRPr>
                    </a:p>
                  </a:txBody>
                  <a:tcPr marL="17780" marR="17780" marT="17780" marB="1778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GB" sz="1800" b="1" dirty="0">
                          <a:effectLst/>
                          <a:latin typeface="Arial"/>
                          <a:ea typeface="Times New Roman"/>
                          <a:cs typeface="Arial"/>
                        </a:rPr>
                        <a:t>B</a:t>
                      </a:r>
                      <a:endParaRPr lang="en-ZA" sz="1800" dirty="0">
                        <a:effectLst/>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a:lnSpc>
                          <a:spcPct val="120000"/>
                        </a:lnSpc>
                        <a:spcAft>
                          <a:spcPts val="0"/>
                        </a:spcAft>
                      </a:pPr>
                      <a:r>
                        <a:rPr lang="en-GB" sz="1800" b="1" dirty="0">
                          <a:effectLst/>
                          <a:latin typeface="Arial"/>
                          <a:ea typeface="Times New Roman"/>
                          <a:cs typeface="Arial"/>
                        </a:rPr>
                        <a:t>D</a:t>
                      </a:r>
                      <a:endParaRPr lang="en-ZA" sz="1800" dirty="0">
                        <a:effectLst/>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c>
                  <a:txBody>
                    <a:bodyPr/>
                    <a:lstStyle/>
                    <a:p>
                      <a:pPr algn="ctr">
                        <a:lnSpc>
                          <a:spcPct val="120000"/>
                        </a:lnSpc>
                        <a:spcAft>
                          <a:spcPts val="0"/>
                        </a:spcAft>
                      </a:pPr>
                      <a:r>
                        <a:rPr lang="en-GB" sz="1800" b="1" dirty="0">
                          <a:effectLst/>
                          <a:latin typeface="Arial"/>
                          <a:ea typeface="Times New Roman"/>
                          <a:cs typeface="Arial"/>
                        </a:rPr>
                        <a:t>B/C</a:t>
                      </a:r>
                      <a:endParaRPr lang="en-ZA" sz="1800" dirty="0">
                        <a:effectLst/>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CC99"/>
                    </a:solidFill>
                  </a:tcPr>
                </a:tc>
                <a:tc>
                  <a:txBody>
                    <a:bodyPr/>
                    <a:lstStyle/>
                    <a:p>
                      <a:pPr algn="ctr">
                        <a:lnSpc>
                          <a:spcPct val="120000"/>
                        </a:lnSpc>
                        <a:spcAft>
                          <a:spcPts val="0"/>
                        </a:spcAft>
                      </a:pPr>
                      <a:r>
                        <a:rPr lang="en-GB" sz="1800" b="1" dirty="0">
                          <a:effectLst/>
                          <a:latin typeface="Arial"/>
                          <a:ea typeface="Times New Roman"/>
                          <a:cs typeface="Arial"/>
                        </a:rPr>
                        <a:t>B/C</a:t>
                      </a:r>
                      <a:endParaRPr lang="en-ZA" sz="1800" dirty="0">
                        <a:effectLst/>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CC99"/>
                    </a:solidFill>
                  </a:tcPr>
                </a:tc>
                <a:tc>
                  <a:txBody>
                    <a:bodyPr/>
                    <a:lstStyle/>
                    <a:p>
                      <a:pPr algn="ctr">
                        <a:lnSpc>
                          <a:spcPct val="120000"/>
                        </a:lnSpc>
                        <a:spcAft>
                          <a:spcPts val="0"/>
                        </a:spcAft>
                      </a:pPr>
                      <a:r>
                        <a:rPr lang="en-GB" sz="1800" b="1" dirty="0">
                          <a:effectLst/>
                          <a:latin typeface="Arial"/>
                          <a:ea typeface="Times New Roman"/>
                          <a:cs typeface="Arial"/>
                        </a:rPr>
                        <a:t>B/C</a:t>
                      </a:r>
                      <a:endParaRPr lang="en-ZA" sz="1800" dirty="0">
                        <a:effectLst/>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CC99"/>
                    </a:solidFill>
                  </a:tcPr>
                </a:tc>
                <a:tc>
                  <a:txBody>
                    <a:bodyPr/>
                    <a:lstStyle/>
                    <a:p>
                      <a:pPr algn="ctr">
                        <a:lnSpc>
                          <a:spcPct val="120000"/>
                        </a:lnSpc>
                        <a:spcAft>
                          <a:spcPts val="0"/>
                        </a:spcAft>
                      </a:pPr>
                      <a:r>
                        <a:rPr lang="en-GB" sz="1800" b="1" dirty="0">
                          <a:effectLst/>
                          <a:latin typeface="Arial"/>
                          <a:ea typeface="Times New Roman"/>
                          <a:cs typeface="Arial"/>
                        </a:rPr>
                        <a:t>C</a:t>
                      </a:r>
                      <a:endParaRPr lang="en-ZA" sz="1800" dirty="0">
                        <a:effectLst/>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a:lnSpc>
                          <a:spcPct val="120000"/>
                        </a:lnSpc>
                        <a:spcAft>
                          <a:spcPts val="0"/>
                        </a:spcAft>
                      </a:pPr>
                      <a:r>
                        <a:rPr lang="en-GB" sz="1800" b="1" dirty="0">
                          <a:effectLst/>
                          <a:latin typeface="Arial"/>
                          <a:ea typeface="Times New Roman"/>
                          <a:cs typeface="Arial"/>
                        </a:rPr>
                        <a:t>B</a:t>
                      </a:r>
                      <a:endParaRPr lang="en-ZA" sz="1800" dirty="0">
                        <a:effectLst/>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a:lnSpc>
                          <a:spcPct val="120000"/>
                        </a:lnSpc>
                        <a:spcAft>
                          <a:spcPts val="0"/>
                        </a:spcAft>
                      </a:pPr>
                      <a:r>
                        <a:rPr lang="en-GB" sz="1800" b="1" dirty="0">
                          <a:effectLst/>
                          <a:latin typeface="Arial"/>
                          <a:ea typeface="Times New Roman"/>
                          <a:cs typeface="Arial"/>
                        </a:rPr>
                        <a:t>B/C</a:t>
                      </a:r>
                      <a:endParaRPr lang="en-ZA" sz="1800" dirty="0">
                        <a:effectLst/>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CC99"/>
                    </a:solidFill>
                  </a:tcPr>
                </a:tc>
              </a:tr>
              <a:tr h="215900">
                <a:tc>
                  <a:txBody>
                    <a:bodyPr/>
                    <a:lstStyle/>
                    <a:p>
                      <a:pPr algn="just">
                        <a:lnSpc>
                          <a:spcPct val="120000"/>
                        </a:lnSpc>
                        <a:spcAft>
                          <a:spcPts val="0"/>
                        </a:spcAft>
                      </a:pPr>
                      <a:r>
                        <a:rPr lang="en-GB" sz="1800" dirty="0" smtClean="0">
                          <a:effectLst/>
                          <a:latin typeface="Arial"/>
                          <a:ea typeface="Times New Roman"/>
                          <a:cs typeface="Times New Roman"/>
                        </a:rPr>
                        <a:t>Rip veg</a:t>
                      </a:r>
                      <a:endParaRPr lang="en-ZA" sz="1800" dirty="0">
                        <a:effectLst/>
                        <a:latin typeface="Arial"/>
                        <a:ea typeface="Times New Roman"/>
                        <a:cs typeface="Times New Roman"/>
                      </a:endParaRPr>
                    </a:p>
                  </a:txBody>
                  <a:tcPr marL="17780" marR="17780" marT="17780" marB="1778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GB" sz="1800" b="1" dirty="0">
                          <a:effectLst/>
                          <a:latin typeface="Arial"/>
                          <a:ea typeface="Times New Roman"/>
                          <a:cs typeface="Arial"/>
                        </a:rPr>
                        <a:t>B</a:t>
                      </a:r>
                      <a:endParaRPr lang="en-ZA" sz="1800" dirty="0">
                        <a:effectLst/>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a:lnSpc>
                          <a:spcPct val="120000"/>
                        </a:lnSpc>
                        <a:spcAft>
                          <a:spcPts val="0"/>
                        </a:spcAft>
                      </a:pPr>
                      <a:r>
                        <a:rPr lang="en-GB" sz="1800" b="1" dirty="0">
                          <a:effectLst/>
                          <a:latin typeface="Arial"/>
                          <a:ea typeface="Times New Roman"/>
                          <a:cs typeface="Arial"/>
                        </a:rPr>
                        <a:t>C</a:t>
                      </a:r>
                      <a:endParaRPr lang="en-ZA" sz="1800" dirty="0">
                        <a:effectLst/>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a:lnSpc>
                          <a:spcPct val="120000"/>
                        </a:lnSpc>
                        <a:spcAft>
                          <a:spcPts val="0"/>
                        </a:spcAft>
                      </a:pPr>
                      <a:r>
                        <a:rPr lang="en-GB" sz="1800" b="1" dirty="0">
                          <a:effectLst/>
                          <a:latin typeface="Arial"/>
                          <a:ea typeface="Times New Roman"/>
                          <a:cs typeface="Arial"/>
                        </a:rPr>
                        <a:t>B</a:t>
                      </a:r>
                      <a:endParaRPr lang="en-ZA" sz="1800" dirty="0">
                        <a:effectLst/>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a:lnSpc>
                          <a:spcPct val="120000"/>
                        </a:lnSpc>
                        <a:spcAft>
                          <a:spcPts val="0"/>
                        </a:spcAft>
                      </a:pPr>
                      <a:r>
                        <a:rPr lang="en-GB" sz="1800" b="1" dirty="0">
                          <a:effectLst/>
                          <a:latin typeface="Arial"/>
                          <a:ea typeface="Times New Roman"/>
                          <a:cs typeface="Arial"/>
                        </a:rPr>
                        <a:t>B/C</a:t>
                      </a:r>
                      <a:endParaRPr lang="en-ZA" sz="1800" dirty="0">
                        <a:effectLst/>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CC99"/>
                    </a:solidFill>
                  </a:tcPr>
                </a:tc>
                <a:tc>
                  <a:txBody>
                    <a:bodyPr/>
                    <a:lstStyle/>
                    <a:p>
                      <a:pPr algn="ctr">
                        <a:lnSpc>
                          <a:spcPct val="120000"/>
                        </a:lnSpc>
                        <a:spcAft>
                          <a:spcPts val="0"/>
                        </a:spcAft>
                      </a:pPr>
                      <a:r>
                        <a:rPr lang="en-GB" sz="1800" b="1" dirty="0">
                          <a:effectLst/>
                          <a:latin typeface="Arial"/>
                          <a:ea typeface="Times New Roman"/>
                          <a:cs typeface="Arial"/>
                        </a:rPr>
                        <a:t>B</a:t>
                      </a:r>
                      <a:endParaRPr lang="en-ZA" sz="1800" dirty="0">
                        <a:effectLst/>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a:lnSpc>
                          <a:spcPct val="120000"/>
                        </a:lnSpc>
                        <a:spcAft>
                          <a:spcPts val="0"/>
                        </a:spcAft>
                      </a:pPr>
                      <a:r>
                        <a:rPr lang="en-GB" sz="1800" b="1" dirty="0">
                          <a:effectLst/>
                          <a:latin typeface="Arial"/>
                          <a:ea typeface="Times New Roman"/>
                          <a:cs typeface="Arial"/>
                        </a:rPr>
                        <a:t>C</a:t>
                      </a:r>
                      <a:endParaRPr lang="en-ZA" sz="1800" dirty="0">
                        <a:effectLst/>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a:lnSpc>
                          <a:spcPct val="120000"/>
                        </a:lnSpc>
                        <a:spcAft>
                          <a:spcPts val="0"/>
                        </a:spcAft>
                      </a:pPr>
                      <a:r>
                        <a:rPr lang="en-GB" sz="1800" b="1" dirty="0">
                          <a:effectLst/>
                          <a:latin typeface="Arial"/>
                          <a:ea typeface="Times New Roman"/>
                          <a:cs typeface="Arial"/>
                        </a:rPr>
                        <a:t>B</a:t>
                      </a:r>
                      <a:endParaRPr lang="en-ZA" sz="1800" dirty="0">
                        <a:effectLst/>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a:lnSpc>
                          <a:spcPct val="120000"/>
                        </a:lnSpc>
                        <a:spcAft>
                          <a:spcPts val="0"/>
                        </a:spcAft>
                      </a:pPr>
                      <a:r>
                        <a:rPr lang="en-GB" sz="1800" b="1" dirty="0">
                          <a:effectLst/>
                          <a:latin typeface="Arial"/>
                          <a:ea typeface="Times New Roman"/>
                          <a:cs typeface="Arial"/>
                        </a:rPr>
                        <a:t>B</a:t>
                      </a:r>
                      <a:endParaRPr lang="en-ZA" sz="1800" dirty="0">
                        <a:effectLst/>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r>
              <a:tr h="215900">
                <a:tc>
                  <a:txBody>
                    <a:bodyPr/>
                    <a:lstStyle/>
                    <a:p>
                      <a:pPr algn="just">
                        <a:lnSpc>
                          <a:spcPct val="120000"/>
                        </a:lnSpc>
                        <a:spcAft>
                          <a:spcPts val="0"/>
                        </a:spcAft>
                      </a:pPr>
                      <a:r>
                        <a:rPr lang="en-GB" sz="1800" dirty="0">
                          <a:effectLst/>
                          <a:latin typeface="Arial"/>
                          <a:ea typeface="Times New Roman"/>
                          <a:cs typeface="Times New Roman"/>
                        </a:rPr>
                        <a:t>EcoStatus</a:t>
                      </a:r>
                      <a:endParaRPr lang="en-ZA" sz="1800" dirty="0">
                        <a:effectLst/>
                        <a:latin typeface="Arial"/>
                        <a:ea typeface="Times New Roman"/>
                        <a:cs typeface="Times New Roman"/>
                      </a:endParaRPr>
                    </a:p>
                  </a:txBody>
                  <a:tcPr marL="17780" marR="17780" marT="17780" marB="1778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GB" sz="1800" b="1" dirty="0">
                          <a:effectLst/>
                          <a:latin typeface="Arial"/>
                          <a:ea typeface="Times New Roman"/>
                          <a:cs typeface="Arial"/>
                        </a:rPr>
                        <a:t>B</a:t>
                      </a:r>
                      <a:endParaRPr lang="en-ZA" sz="1800" dirty="0">
                        <a:effectLst/>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70C0"/>
                    </a:solidFill>
                  </a:tcPr>
                </a:tc>
                <a:tc>
                  <a:txBody>
                    <a:bodyPr/>
                    <a:lstStyle/>
                    <a:p>
                      <a:pPr algn="ctr">
                        <a:lnSpc>
                          <a:spcPct val="120000"/>
                        </a:lnSpc>
                        <a:spcAft>
                          <a:spcPts val="0"/>
                        </a:spcAft>
                      </a:pPr>
                      <a:r>
                        <a:rPr lang="en-GB" sz="1800" b="1" dirty="0">
                          <a:effectLst/>
                          <a:latin typeface="Arial"/>
                          <a:ea typeface="Times New Roman"/>
                          <a:cs typeface="Arial"/>
                        </a:rPr>
                        <a:t>C</a:t>
                      </a:r>
                      <a:endParaRPr lang="en-ZA" sz="1800" dirty="0">
                        <a:effectLst/>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FF00"/>
                    </a:solidFill>
                  </a:tcPr>
                </a:tc>
                <a:tc>
                  <a:txBody>
                    <a:bodyPr/>
                    <a:lstStyle/>
                    <a:p>
                      <a:pPr algn="ctr">
                        <a:lnSpc>
                          <a:spcPct val="120000"/>
                        </a:lnSpc>
                        <a:spcAft>
                          <a:spcPts val="0"/>
                        </a:spcAft>
                      </a:pPr>
                      <a:r>
                        <a:rPr lang="en-GB" sz="1800" b="1" dirty="0">
                          <a:effectLst/>
                          <a:latin typeface="Arial"/>
                          <a:ea typeface="Times New Roman"/>
                          <a:cs typeface="Arial"/>
                        </a:rPr>
                        <a:t>B</a:t>
                      </a:r>
                      <a:endParaRPr lang="en-ZA" sz="1800" dirty="0">
                        <a:effectLst/>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70C0"/>
                    </a:solidFill>
                  </a:tcPr>
                </a:tc>
                <a:tc>
                  <a:txBody>
                    <a:bodyPr/>
                    <a:lstStyle/>
                    <a:p>
                      <a:pPr algn="ctr">
                        <a:lnSpc>
                          <a:spcPct val="120000"/>
                        </a:lnSpc>
                        <a:spcAft>
                          <a:spcPts val="0"/>
                        </a:spcAft>
                      </a:pPr>
                      <a:r>
                        <a:rPr lang="en-GB" sz="1800" b="1" dirty="0">
                          <a:effectLst/>
                          <a:latin typeface="Arial"/>
                          <a:ea typeface="Times New Roman"/>
                          <a:cs typeface="Arial"/>
                        </a:rPr>
                        <a:t>B/C</a:t>
                      </a:r>
                      <a:endParaRPr lang="en-ZA" sz="1800" dirty="0">
                        <a:effectLst/>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CC99"/>
                    </a:solidFill>
                  </a:tcPr>
                </a:tc>
                <a:tc>
                  <a:txBody>
                    <a:bodyPr/>
                    <a:lstStyle/>
                    <a:p>
                      <a:pPr algn="ctr">
                        <a:lnSpc>
                          <a:spcPct val="120000"/>
                        </a:lnSpc>
                        <a:spcAft>
                          <a:spcPts val="0"/>
                        </a:spcAft>
                      </a:pPr>
                      <a:r>
                        <a:rPr lang="en-GB" sz="1800" b="1" dirty="0">
                          <a:effectLst/>
                          <a:latin typeface="Arial"/>
                          <a:ea typeface="Times New Roman"/>
                          <a:cs typeface="Arial"/>
                        </a:rPr>
                        <a:t>B/C</a:t>
                      </a:r>
                      <a:endParaRPr lang="en-ZA" sz="1800" dirty="0">
                        <a:effectLst/>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CC99"/>
                    </a:solidFill>
                  </a:tcPr>
                </a:tc>
                <a:tc>
                  <a:txBody>
                    <a:bodyPr/>
                    <a:lstStyle/>
                    <a:p>
                      <a:pPr algn="ctr">
                        <a:lnSpc>
                          <a:spcPct val="120000"/>
                        </a:lnSpc>
                        <a:spcAft>
                          <a:spcPts val="0"/>
                        </a:spcAft>
                      </a:pPr>
                      <a:r>
                        <a:rPr lang="en-GB" sz="1800" b="1" dirty="0">
                          <a:effectLst/>
                          <a:latin typeface="Arial"/>
                          <a:ea typeface="Times New Roman"/>
                          <a:cs typeface="Arial"/>
                        </a:rPr>
                        <a:t>C</a:t>
                      </a:r>
                      <a:endParaRPr lang="en-ZA" sz="1800" dirty="0">
                        <a:effectLst/>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FF00"/>
                    </a:solidFill>
                  </a:tcPr>
                </a:tc>
                <a:tc>
                  <a:txBody>
                    <a:bodyPr/>
                    <a:lstStyle/>
                    <a:p>
                      <a:pPr algn="ctr">
                        <a:lnSpc>
                          <a:spcPct val="120000"/>
                        </a:lnSpc>
                        <a:spcAft>
                          <a:spcPts val="0"/>
                        </a:spcAft>
                      </a:pPr>
                      <a:r>
                        <a:rPr lang="en-GB" sz="1800" b="1" dirty="0">
                          <a:effectLst/>
                          <a:latin typeface="Arial"/>
                          <a:ea typeface="Times New Roman"/>
                          <a:cs typeface="Arial"/>
                        </a:rPr>
                        <a:t>B</a:t>
                      </a:r>
                      <a:endParaRPr lang="en-ZA" sz="1800" dirty="0">
                        <a:effectLst/>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70C0"/>
                    </a:solidFill>
                  </a:tcPr>
                </a:tc>
                <a:tc>
                  <a:txBody>
                    <a:bodyPr/>
                    <a:lstStyle/>
                    <a:p>
                      <a:pPr algn="ctr">
                        <a:lnSpc>
                          <a:spcPct val="120000"/>
                        </a:lnSpc>
                        <a:spcAft>
                          <a:spcPts val="0"/>
                        </a:spcAft>
                      </a:pPr>
                      <a:r>
                        <a:rPr lang="en-GB" sz="1800" b="1" dirty="0">
                          <a:effectLst/>
                          <a:latin typeface="Arial"/>
                          <a:ea typeface="Times New Roman"/>
                          <a:cs typeface="Arial"/>
                        </a:rPr>
                        <a:t>B</a:t>
                      </a:r>
                      <a:endParaRPr lang="en-ZA" sz="1800" dirty="0">
                        <a:effectLst/>
                        <a:latin typeface="Arial"/>
                        <a:ea typeface="Times New Roman"/>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70C0"/>
                    </a:solidFill>
                  </a:tcPr>
                </a:tc>
              </a:tr>
            </a:tbl>
          </a:graphicData>
        </a:graphic>
      </p:graphicFrame>
    </p:spTree>
    <p:extLst>
      <p:ext uri="{BB962C8B-B14F-4D97-AF65-F5344CB8AC3E}">
        <p14:creationId xmlns:p14="http://schemas.microsoft.com/office/powerpoint/2010/main" val="24467318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717758" y="737418"/>
            <a:ext cx="5426242" cy="4524315"/>
          </a:xfrm>
          <a:prstGeom prst="rect">
            <a:avLst/>
          </a:prstGeom>
          <a:noFill/>
        </p:spPr>
        <p:txBody>
          <a:bodyPr wrap="square" rtlCol="0">
            <a:spAutoFit/>
          </a:bodyPr>
          <a:lstStyle/>
          <a:p>
            <a:pPr marL="285750" indent="-285750">
              <a:buFont typeface="Wingdings" panose="05000000000000000000" pitchFamily="2" charset="2"/>
              <a:buChar char="Ø"/>
            </a:pPr>
            <a:r>
              <a:rPr lang="en-GB" sz="2400" dirty="0"/>
              <a:t>None of the scenarios meet the ecological objectives.  Although Sc MK21, 41 and 42 results in the same EcoStatus, the instream biota are impacted by the reduced wet season base flows and reduced floods.  Sc MK41 is the best scenario of these three scenarios because it provides more flows during wet season. </a:t>
            </a:r>
            <a:endParaRPr lang="en-GB" sz="2400" dirty="0" smtClean="0"/>
          </a:p>
          <a:p>
            <a:pPr marL="285750" indent="-285750">
              <a:buFont typeface="Wingdings" panose="05000000000000000000" pitchFamily="2" charset="2"/>
              <a:buChar char="Ø"/>
            </a:pPr>
            <a:r>
              <a:rPr lang="en-GB" sz="2400" dirty="0" smtClean="0"/>
              <a:t>Scenario </a:t>
            </a:r>
            <a:r>
              <a:rPr lang="en-GB" sz="2400" dirty="0"/>
              <a:t>MK2 and MK4 has the worst impact due to reductions in baseflows during dry and wet seasons.</a:t>
            </a:r>
            <a:endParaRPr lang="en-ZA" sz="2400" dirty="0">
              <a:latin typeface="Arial" panose="020B0604020202020204" pitchFamily="34" charset="0"/>
              <a:cs typeface="Arial" panose="020B0604020202020204" pitchFamily="34" charset="0"/>
            </a:endParaRPr>
          </a:p>
        </p:txBody>
      </p:sp>
      <p:sp>
        <p:nvSpPr>
          <p:cNvPr id="6" name="Title 1"/>
          <p:cNvSpPr txBox="1">
            <a:spLocks/>
          </p:cNvSpPr>
          <p:nvPr/>
        </p:nvSpPr>
        <p:spPr bwMode="auto">
          <a:xfrm>
            <a:off x="285750" y="0"/>
            <a:ext cx="8572500"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defTabSz="457200" fontAlgn="base">
              <a:spcBef>
                <a:spcPct val="0"/>
              </a:spcBef>
              <a:spcAft>
                <a:spcPct val="0"/>
              </a:spcAft>
            </a:pPr>
            <a:r>
              <a:rPr lang="en-ZA" altLang="en-US" sz="2600" b="1" dirty="0" smtClean="0">
                <a:solidFill>
                  <a:prstClr val="white"/>
                </a:solidFill>
                <a:latin typeface="Futura Md BT" pitchFamily="34" charset="0"/>
              </a:rPr>
              <a:t>MK_I_EWR2:  Scenario ranking</a:t>
            </a:r>
            <a:endParaRPr lang="en-ZA" altLang="en-US" sz="2600" b="1" dirty="0">
              <a:solidFill>
                <a:prstClr val="white"/>
              </a:solidFill>
              <a:latin typeface="Futura Md BT" pitchFamily="34" charset="0"/>
            </a:endParaRPr>
          </a:p>
        </p:txBody>
      </p:sp>
      <p:pic>
        <p:nvPicPr>
          <p:cNvPr id="5" name="Picture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118" y="741363"/>
            <a:ext cx="3717894" cy="5719596"/>
          </a:xfrm>
          <a:prstGeom prst="rect">
            <a:avLst/>
          </a:prstGeom>
          <a:noFill/>
        </p:spPr>
      </p:pic>
    </p:spTree>
    <p:extLst>
      <p:ext uri="{BB962C8B-B14F-4D97-AF65-F5344CB8AC3E}">
        <p14:creationId xmlns:p14="http://schemas.microsoft.com/office/powerpoint/2010/main" val="4063556853"/>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934</TotalTime>
  <Words>1441</Words>
  <Application>Microsoft Office PowerPoint</Application>
  <PresentationFormat>On-screen Show (4:3)</PresentationFormat>
  <Paragraphs>402</Paragraphs>
  <Slides>22</Slides>
  <Notes>1</Notes>
  <HiddenSlides>0</HiddenSlides>
  <MMClips>0</MMClips>
  <ScaleCrop>false</ScaleCrop>
  <HeadingPairs>
    <vt:vector size="4" baseType="variant">
      <vt:variant>
        <vt:lpstr>Theme</vt:lpstr>
      </vt:variant>
      <vt:variant>
        <vt:i4>2</vt:i4>
      </vt:variant>
      <vt:variant>
        <vt:lpstr>Slide Titles</vt:lpstr>
      </vt:variant>
      <vt:variant>
        <vt:i4>22</vt:i4>
      </vt:variant>
    </vt:vector>
  </HeadingPairs>
  <TitlesOfParts>
    <vt:vector size="24" baseType="lpstr">
      <vt:lpstr>1_Office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Delana</dc:creator>
  <cp:lastModifiedBy>Delana</cp:lastModifiedBy>
  <cp:revision>22</cp:revision>
  <dcterms:created xsi:type="dcterms:W3CDTF">2014-09-14T15:37:26Z</dcterms:created>
  <dcterms:modified xsi:type="dcterms:W3CDTF">2014-10-03T06:57:00Z</dcterms:modified>
</cp:coreProperties>
</file>